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50"/>
  </p:notesMasterIdLst>
  <p:handoutMasterIdLst>
    <p:handoutMasterId r:id="rId51"/>
  </p:handoutMasterIdLst>
  <p:sldIdLst>
    <p:sldId id="455" r:id="rId4"/>
    <p:sldId id="453" r:id="rId5"/>
    <p:sldId id="508" r:id="rId6"/>
    <p:sldId id="524" r:id="rId7"/>
    <p:sldId id="502" r:id="rId8"/>
    <p:sldId id="538" r:id="rId9"/>
    <p:sldId id="539" r:id="rId10"/>
    <p:sldId id="540" r:id="rId11"/>
    <p:sldId id="541" r:id="rId12"/>
    <p:sldId id="511" r:id="rId13"/>
    <p:sldId id="514" r:id="rId14"/>
    <p:sldId id="515" r:id="rId15"/>
    <p:sldId id="517" r:id="rId16"/>
    <p:sldId id="513" r:id="rId17"/>
    <p:sldId id="518" r:id="rId18"/>
    <p:sldId id="519" r:id="rId19"/>
    <p:sldId id="522" r:id="rId20"/>
    <p:sldId id="523" r:id="rId21"/>
    <p:sldId id="521" r:id="rId22"/>
    <p:sldId id="503" r:id="rId23"/>
    <p:sldId id="525" r:id="rId24"/>
    <p:sldId id="527" r:id="rId25"/>
    <p:sldId id="528" r:id="rId26"/>
    <p:sldId id="529" r:id="rId27"/>
    <p:sldId id="530" r:id="rId28"/>
    <p:sldId id="531" r:id="rId29"/>
    <p:sldId id="532" r:id="rId30"/>
    <p:sldId id="533" r:id="rId31"/>
    <p:sldId id="534" r:id="rId32"/>
    <p:sldId id="535" r:id="rId33"/>
    <p:sldId id="554" r:id="rId34"/>
    <p:sldId id="543" r:id="rId35"/>
    <p:sldId id="544" r:id="rId36"/>
    <p:sldId id="545" r:id="rId37"/>
    <p:sldId id="542" r:id="rId38"/>
    <p:sldId id="546" r:id="rId39"/>
    <p:sldId id="553" r:id="rId40"/>
    <p:sldId id="547" r:id="rId41"/>
    <p:sldId id="548" r:id="rId42"/>
    <p:sldId id="549" r:id="rId43"/>
    <p:sldId id="550" r:id="rId44"/>
    <p:sldId id="526" r:id="rId45"/>
    <p:sldId id="463" r:id="rId46"/>
    <p:sldId id="551" r:id="rId47"/>
    <p:sldId id="552" r:id="rId48"/>
    <p:sldId id="456" r:id="rId49"/>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834" autoAdjust="0"/>
    <p:restoredTop sz="80927" autoAdjust="0"/>
  </p:normalViewPr>
  <p:slideViewPr>
    <p:cSldViewPr>
      <p:cViewPr varScale="1">
        <p:scale>
          <a:sx n="134" d="100"/>
          <a:sy n="134" d="100"/>
        </p:scale>
        <p:origin x="1248" y="192"/>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2023/5/25</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2023/5/25</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11</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21</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22</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23</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374914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1458703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81267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34</a:t>
            </a:fld>
            <a:endParaRPr lang="en-US" altLang="zh-CN"/>
          </a:p>
        </p:txBody>
      </p:sp>
    </p:spTree>
    <p:extLst>
      <p:ext uri="{BB962C8B-B14F-4D97-AF65-F5344CB8AC3E}">
        <p14:creationId xmlns:p14="http://schemas.microsoft.com/office/powerpoint/2010/main" val="3403156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extLst>
      <p:ext uri="{BB962C8B-B14F-4D97-AF65-F5344CB8AC3E}">
        <p14:creationId xmlns:p14="http://schemas.microsoft.com/office/powerpoint/2010/main" val="996002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36</a:t>
            </a:fld>
            <a:endParaRPr lang="en-US" altLang="zh-CN"/>
          </a:p>
        </p:txBody>
      </p:sp>
    </p:spTree>
    <p:extLst>
      <p:ext uri="{BB962C8B-B14F-4D97-AF65-F5344CB8AC3E}">
        <p14:creationId xmlns:p14="http://schemas.microsoft.com/office/powerpoint/2010/main" val="908006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37</a:t>
            </a:fld>
            <a:endParaRPr lang="en-US" altLang="zh-CN"/>
          </a:p>
        </p:txBody>
      </p:sp>
    </p:spTree>
    <p:extLst>
      <p:ext uri="{BB962C8B-B14F-4D97-AF65-F5344CB8AC3E}">
        <p14:creationId xmlns:p14="http://schemas.microsoft.com/office/powerpoint/2010/main" val="3147474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38</a:t>
            </a:fld>
            <a:endParaRPr lang="en-US" altLang="zh-CN"/>
          </a:p>
        </p:txBody>
      </p:sp>
    </p:spTree>
    <p:extLst>
      <p:ext uri="{BB962C8B-B14F-4D97-AF65-F5344CB8AC3E}">
        <p14:creationId xmlns:p14="http://schemas.microsoft.com/office/powerpoint/2010/main" val="3102789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39</a:t>
            </a:fld>
            <a:endParaRPr lang="en-US" altLang="zh-CN"/>
          </a:p>
        </p:txBody>
      </p:sp>
    </p:spTree>
    <p:extLst>
      <p:ext uri="{BB962C8B-B14F-4D97-AF65-F5344CB8AC3E}">
        <p14:creationId xmlns:p14="http://schemas.microsoft.com/office/powerpoint/2010/main" val="1716067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40</a:t>
            </a:fld>
            <a:endParaRPr lang="en-US" altLang="zh-CN"/>
          </a:p>
        </p:txBody>
      </p:sp>
    </p:spTree>
    <p:extLst>
      <p:ext uri="{BB962C8B-B14F-4D97-AF65-F5344CB8AC3E}">
        <p14:creationId xmlns:p14="http://schemas.microsoft.com/office/powerpoint/2010/main" val="1958628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41</a:t>
            </a:fld>
            <a:endParaRPr lang="en-US" altLang="zh-CN"/>
          </a:p>
        </p:txBody>
      </p:sp>
    </p:spTree>
    <p:extLst>
      <p:ext uri="{BB962C8B-B14F-4D97-AF65-F5344CB8AC3E}">
        <p14:creationId xmlns:p14="http://schemas.microsoft.com/office/powerpoint/2010/main" val="178055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42</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43</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44</a:t>
            </a:fld>
            <a:endParaRPr lang="en-US" altLang="zh-CN"/>
          </a:p>
        </p:txBody>
      </p:sp>
    </p:spTree>
    <p:extLst>
      <p:ext uri="{BB962C8B-B14F-4D97-AF65-F5344CB8AC3E}">
        <p14:creationId xmlns:p14="http://schemas.microsoft.com/office/powerpoint/2010/main" val="3661717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45</a:t>
            </a:fld>
            <a:endParaRPr lang="en-US" altLang="zh-CN"/>
          </a:p>
        </p:txBody>
      </p:sp>
    </p:spTree>
    <p:extLst>
      <p:ext uri="{BB962C8B-B14F-4D97-AF65-F5344CB8AC3E}">
        <p14:creationId xmlns:p14="http://schemas.microsoft.com/office/powerpoint/2010/main" val="41862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7503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gif"/><Relationship Id="rId4" Type="http://schemas.openxmlformats.org/officeDocument/2006/relationships/image" Target="../media/image9.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microsoft.com/office/2017/06/relationships/model3d" Target="../media/model3d1.glb"/><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1.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9.png"/><Relationship Id="rId10" Type="http://schemas.openxmlformats.org/officeDocument/2006/relationships/image" Target="../media/image12.png"/><Relationship Id="rId4" Type="http://schemas.microsoft.com/office/2017/06/relationships/model3d" Target="../media/model3d1.glb"/><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9.jpeg"/><Relationship Id="rId4" Type="http://schemas.openxmlformats.org/officeDocument/2006/relationships/image" Target="../media/image9.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4.gif"/></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8778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326612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ircle, text, screenshot, font&#10;&#10;Description automatically generated">
            <a:extLst>
              <a:ext uri="{FF2B5EF4-FFF2-40B4-BE49-F238E27FC236}">
                <a16:creationId xmlns:a16="http://schemas.microsoft.com/office/drawing/2014/main" id="{268639AB-A7E7-D959-FBF6-C8371B581B7D}"/>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72"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4018170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ircle, text, screenshot, font&#10;&#10;Description automatically generated">
            <a:extLst>
              <a:ext uri="{FF2B5EF4-FFF2-40B4-BE49-F238E27FC236}">
                <a16:creationId xmlns:a16="http://schemas.microsoft.com/office/drawing/2014/main" id="{40DCD890-4BA4-FF55-79DF-7D1F64A33C77}"/>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8"/>
          <a:stretch>
            <a:fillRect/>
          </a:stretch>
        </p:blipFill>
        <p:spPr>
          <a:xfrm>
            <a:off x="5399143" y="2324900"/>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9"/>
          <a:stretch>
            <a:fillRect/>
          </a:stretch>
        </p:blipFill>
        <p:spPr>
          <a:xfrm>
            <a:off x="5445503" y="2364881"/>
            <a:ext cx="1279420" cy="127942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6062864" y="3002006"/>
            <a:ext cx="2564591" cy="2435278"/>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3"/>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8333E-6 2.22222E-6 L 0.17761 0.02824 " pathEditMode="relative" rAng="0" ptsTypes="AA">
                                      <p:cBhvr>
                                        <p:cTn id="6" dur="2000" fill="hold"/>
                                        <p:tgtEl>
                                          <p:spTgt spid="7"/>
                                        </p:tgtEl>
                                        <p:attrNameLst>
                                          <p:attrName>ppt_x</p:attrName>
                                          <p:attrName>ppt_y</p:attrName>
                                        </p:attrNameLst>
                                      </p:cBhvr>
                                      <p:rCtr x="888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630635920"/>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pic>
        <p:nvPicPr>
          <p:cNvPr id="8" name="Picture 7" descr="A picture containing circle, text, screenshot, font&#10;&#10;Description automatically generated">
            <a:extLst>
              <a:ext uri="{FF2B5EF4-FFF2-40B4-BE49-F238E27FC236}">
                <a16:creationId xmlns:a16="http://schemas.microsoft.com/office/drawing/2014/main" id="{5FF7E254-A3AF-25CC-3080-F1F811913F2A}"/>
              </a:ext>
            </a:extLst>
          </p:cNvPr>
          <p:cNvPicPr>
            <a:picLocks noChangeAspect="1"/>
          </p:cNvPicPr>
          <p:nvPr/>
        </p:nvPicPr>
        <p:blipFill>
          <a:blip r:embed="rId5"/>
          <a:stretch>
            <a:fillRect/>
          </a:stretch>
        </p:blipFill>
        <p:spPr>
          <a:xfrm>
            <a:off x="5786307" y="2409748"/>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23" name="Picture 22" descr="A picture containing circle, text, screenshot, font&#10;&#10;Description automatically generated">
            <a:extLst>
              <a:ext uri="{FF2B5EF4-FFF2-40B4-BE49-F238E27FC236}">
                <a16:creationId xmlns:a16="http://schemas.microsoft.com/office/drawing/2014/main" id="{12D100F6-3394-11D6-C24B-4B1CFABB57A9}"/>
              </a:ext>
            </a:extLst>
          </p:cNvPr>
          <p:cNvPicPr>
            <a:picLocks noChangeAspect="1"/>
          </p:cNvPicPr>
          <p:nvPr/>
        </p:nvPicPr>
        <p:blipFill>
          <a:blip r:embed="rId6"/>
          <a:stretch>
            <a:fillRect/>
          </a:stretch>
        </p:blipFill>
        <p:spPr>
          <a:xfrm>
            <a:off x="5786307" y="2409748"/>
            <a:ext cx="4209296" cy="4183043"/>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1"/>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2"/>
          <a:stretch>
            <a:fillRect/>
          </a:stretch>
        </p:blipFill>
        <p:spPr>
          <a:xfrm>
            <a:off x="6711222" y="5265204"/>
            <a:ext cx="1292990" cy="129299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3516694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457985" y="1628800"/>
            <a:ext cx="527603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TextBox 5">
            <a:extLst>
              <a:ext uri="{FF2B5EF4-FFF2-40B4-BE49-F238E27FC236}">
                <a16:creationId xmlns:a16="http://schemas.microsoft.com/office/drawing/2014/main" id="{0A6E893A-7443-36AF-DBAD-F10D9D47208A}"/>
              </a:ext>
            </a:extLst>
          </p:cNvPr>
          <p:cNvSpPr txBox="1"/>
          <p:nvPr/>
        </p:nvSpPr>
        <p:spPr>
          <a:xfrm>
            <a:off x="2279576" y="4870901"/>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635487169"/>
              </p:ext>
            </p:extLst>
          </p:nvPr>
        </p:nvGraphicFramePr>
        <p:xfrm>
          <a:off x="2220290" y="5367874"/>
          <a:ext cx="7704855" cy="11125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320969940"/>
                    </a:ext>
                  </a:extLst>
                </a:gridCol>
                <a:gridCol w="2520280">
                  <a:extLst>
                    <a:ext uri="{9D8B030D-6E8A-4147-A177-3AD203B41FA5}">
                      <a16:colId xmlns:a16="http://schemas.microsoft.com/office/drawing/2014/main" val="4236711059"/>
                    </a:ext>
                  </a:extLst>
                </a:gridCol>
                <a:gridCol w="2664295">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pic>
        <p:nvPicPr>
          <p:cNvPr id="8" name="Picture 7">
            <a:extLst>
              <a:ext uri="{FF2B5EF4-FFF2-40B4-BE49-F238E27FC236}">
                <a16:creationId xmlns:a16="http://schemas.microsoft.com/office/drawing/2014/main" id="{D43CC2C0-B923-9B94-1509-48EBBD57898C}"/>
              </a:ext>
            </a:extLst>
          </p:cNvPr>
          <p:cNvPicPr>
            <a:picLocks noChangeAspect="1"/>
          </p:cNvPicPr>
          <p:nvPr/>
        </p:nvPicPr>
        <p:blipFill>
          <a:blip r:embed="rId3"/>
          <a:stretch>
            <a:fillRect/>
          </a:stretch>
        </p:blipFill>
        <p:spPr>
          <a:xfrm>
            <a:off x="2151314" y="1355737"/>
            <a:ext cx="7889371" cy="3369200"/>
          </a:xfrm>
          <a:prstGeom prst="rect">
            <a:avLst/>
          </a:prstGeom>
        </p:spPr>
      </p:pic>
    </p:spTree>
    <p:extLst>
      <p:ext uri="{BB962C8B-B14F-4D97-AF65-F5344CB8AC3E}">
        <p14:creationId xmlns:p14="http://schemas.microsoft.com/office/powerpoint/2010/main" val="2221144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sp>
        <p:nvSpPr>
          <p:cNvPr id="7" name="TextBox 6">
            <a:extLst>
              <a:ext uri="{FF2B5EF4-FFF2-40B4-BE49-F238E27FC236}">
                <a16:creationId xmlns:a16="http://schemas.microsoft.com/office/drawing/2014/main" id="{E623DEAE-88CA-D4FE-C18C-0A8329EAB2B4}"/>
              </a:ext>
            </a:extLst>
          </p:cNvPr>
          <p:cNvSpPr txBox="1"/>
          <p:nvPr/>
        </p:nvSpPr>
        <p:spPr>
          <a:xfrm>
            <a:off x="7536160" y="1291736"/>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3B89A-CEC2-AED1-C7E5-C1B906E9D284}"/>
                  </a:ext>
                </a:extLst>
              </p:cNvPr>
              <p:cNvSpPr txBox="1"/>
              <p:nvPr/>
            </p:nvSpPr>
            <p:spPr>
              <a:xfrm>
                <a:off x="8498371" y="2665985"/>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a:latin typeface="Cambria Math" panose="02040503050406030204" pitchFamily="18" charset="0"/>
                        </a:rPr>
                        <m:t>𝑈</m:t>
                      </m:r>
                      <m:r>
                        <a:rPr lang="en-CN" sz="3200" i="1" smtClean="0">
                          <a:latin typeface="Cambria Math" panose="02040503050406030204" pitchFamily="18" charset="0"/>
                        </a:rPr>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a:latin typeface="Cambria Math" panose="02040503050406030204" pitchFamily="18" charset="0"/>
                        </a:rPr>
                        <m:t>𝑝</m:t>
                      </m:r>
                      <m:r>
                        <a:rPr lang="en-CN" sz="3200" i="1">
                          <a:latin typeface="Cambria Math" panose="02040503050406030204" pitchFamily="18" charset="0"/>
                        </a:rPr>
                        <m:t> &lt; 0.05 </m:t>
                      </m:r>
                    </m:oMath>
                  </m:oMathPara>
                </a14:m>
                <a:endParaRPr lang="en-CN" sz="2400" dirty="0"/>
              </a:p>
            </p:txBody>
          </p:sp>
        </mc:Choice>
        <mc:Fallback xmlns="">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498371" y="2665985"/>
                <a:ext cx="2232248" cy="984885"/>
              </a:xfrm>
              <a:prstGeom prst="rect">
                <a:avLst/>
              </a:prstGeom>
              <a:blipFill>
                <a:blip r:embed="rId3"/>
                <a:stretch>
                  <a:fillRect t="-2532" b="-2025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7927740" y="4567325"/>
            <a:ext cx="3106241" cy="461665"/>
          </a:xfrm>
          <a:prstGeom prst="rect">
            <a:avLst/>
          </a:prstGeom>
          <a:noFill/>
        </p:spPr>
        <p:txBody>
          <a:bodyPr wrap="square">
            <a:spAutoFit/>
          </a:bodyPr>
          <a:lstStyle/>
          <a:p>
            <a:pPr algn="ctr"/>
            <a:r>
              <a:rPr lang="en-CN" sz="2400" b="1" dirty="0">
                <a:solidFill>
                  <a:srgbClr val="FF0000"/>
                </a:solidFill>
                <a:latin typeface="Yuanti TC" panose="02010600040101010101" pitchFamily="2" charset="-120"/>
                <a:ea typeface="Yuanti TC" panose="02010600040101010101" pitchFamily="2" charset="-120"/>
              </a:rPr>
              <a:t>差异显著</a:t>
            </a:r>
            <a:r>
              <a:rPr lang="zh-CN" altLang="en-US" sz="2400" b="1" dirty="0">
                <a:solidFill>
                  <a:srgbClr val="FF0000"/>
                </a:solidFill>
                <a:latin typeface="Yuanti TC" panose="02010600040101010101" pitchFamily="2" charset="-120"/>
                <a:ea typeface="Yuanti TC" panose="02010600040101010101" pitchFamily="2" charset="-120"/>
              </a:rPr>
              <a:t>，采用优化</a:t>
            </a:r>
            <a:endParaRPr lang="en-CN" sz="2400" b="1" dirty="0">
              <a:solidFill>
                <a:srgbClr val="FF0000"/>
              </a:solidFill>
              <a:latin typeface="Yuanti TC" panose="02010600040101010101" pitchFamily="2" charset="-120"/>
              <a:ea typeface="Yuanti TC" panose="02010600040101010101" pitchFamily="2" charset="-120"/>
            </a:endParaRPr>
          </a:p>
        </p:txBody>
      </p:sp>
      <p:pic>
        <p:nvPicPr>
          <p:cNvPr id="6" name="Picture 5">
            <a:extLst>
              <a:ext uri="{FF2B5EF4-FFF2-40B4-BE49-F238E27FC236}">
                <a16:creationId xmlns:a16="http://schemas.microsoft.com/office/drawing/2014/main" id="{463A0935-1E67-5478-ECA7-619CFDF3B772}"/>
              </a:ext>
            </a:extLst>
          </p:cNvPr>
          <p:cNvPicPr>
            <a:picLocks noChangeAspect="1"/>
          </p:cNvPicPr>
          <p:nvPr/>
        </p:nvPicPr>
        <p:blipFill>
          <a:blip r:embed="rId4"/>
          <a:stretch>
            <a:fillRect/>
          </a:stretch>
        </p:blipFill>
        <p:spPr>
          <a:xfrm>
            <a:off x="479376" y="2030400"/>
            <a:ext cx="6642100" cy="4114800"/>
          </a:xfrm>
          <a:prstGeom prst="rect">
            <a:avLst/>
          </a:prstGeom>
        </p:spPr>
      </p:pic>
    </p:spTree>
    <p:extLst>
      <p:ext uri="{BB962C8B-B14F-4D97-AF65-F5344CB8AC3E}">
        <p14:creationId xmlns:p14="http://schemas.microsoft.com/office/powerpoint/2010/main" val="46545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556792"/>
            <a:ext cx="8154037" cy="34394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519EB0-28A2-5E97-B2F3-E93E2D028F1B}"/>
                  </a:ext>
                </a:extLst>
              </p:cNvPr>
              <p:cNvSpPr txBox="1"/>
              <p:nvPr/>
            </p:nvSpPr>
            <p:spPr>
              <a:xfrm>
                <a:off x="1343472" y="5230941"/>
                <a:ext cx="4511876" cy="646331"/>
              </a:xfrm>
              <a:prstGeom prst="rect">
                <a:avLst/>
              </a:prstGeom>
              <a:solidFill>
                <a:schemeClr val="bg1"/>
              </a:solidFill>
            </p:spPr>
            <p:txBody>
              <a:bodyPr wrap="none" lIns="0" tIns="0" rIns="0" bIns="0" rtlCol="0" anchor="t">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5230941"/>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5085184"/>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Tree>
    <p:extLst>
      <p:ext uri="{BB962C8B-B14F-4D97-AF65-F5344CB8AC3E}">
        <p14:creationId xmlns:p14="http://schemas.microsoft.com/office/powerpoint/2010/main" val="112024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2" name="Group 1">
            <a:extLst>
              <a:ext uri="{FF2B5EF4-FFF2-40B4-BE49-F238E27FC236}">
                <a16:creationId xmlns:a16="http://schemas.microsoft.com/office/drawing/2014/main" id="{ABA7A443-0012-E3EB-9B18-B4BAFB73B97D}"/>
              </a:ext>
            </a:extLst>
          </p:cNvPr>
          <p:cNvGrpSpPr/>
          <p:nvPr/>
        </p:nvGrpSpPr>
        <p:grpSpPr>
          <a:xfrm>
            <a:off x="450975" y="1124744"/>
            <a:ext cx="11290050" cy="5273952"/>
            <a:chOff x="323390" y="908720"/>
            <a:chExt cx="9906693" cy="5702140"/>
          </a:xfrm>
        </p:grpSpPr>
        <p:grpSp>
          <p:nvGrpSpPr>
            <p:cNvPr id="13" name="Group 12">
              <a:extLst>
                <a:ext uri="{FF2B5EF4-FFF2-40B4-BE49-F238E27FC236}">
                  <a16:creationId xmlns:a16="http://schemas.microsoft.com/office/drawing/2014/main" id="{20E05193-CEEE-7961-47F0-D0D1203959D7}"/>
                </a:ext>
              </a:extLst>
            </p:cNvPr>
            <p:cNvGrpSpPr/>
            <p:nvPr/>
          </p:nvGrpSpPr>
          <p:grpSpPr>
            <a:xfrm>
              <a:off x="323390" y="908720"/>
              <a:ext cx="9906693" cy="1080000"/>
              <a:chOff x="923146" y="1558659"/>
              <a:chExt cx="9906693" cy="1080000"/>
            </a:xfrm>
          </p:grpSpPr>
          <p:grpSp>
            <p:nvGrpSpPr>
              <p:cNvPr id="8" name="Group 7">
                <a:extLst>
                  <a:ext uri="{FF2B5EF4-FFF2-40B4-BE49-F238E27FC236}">
                    <a16:creationId xmlns:a16="http://schemas.microsoft.com/office/drawing/2014/main" id="{C44B017F-B872-58CD-9E99-B737154EF974}"/>
                  </a:ext>
                </a:extLst>
              </p:cNvPr>
              <p:cNvGrpSpPr/>
              <p:nvPr/>
            </p:nvGrpSpPr>
            <p:grpSpPr>
              <a:xfrm>
                <a:off x="923146" y="1558659"/>
                <a:ext cx="3185804" cy="10800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4569176" y="1558659"/>
                <a:ext cx="2520000" cy="10800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227861" y="1913993"/>
                  <a:ext cx="1107996"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7454769" y="1558659"/>
                <a:ext cx="3375070" cy="10800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对象操纵</a:t>
                  </a:r>
                </a:p>
              </p:txBody>
            </p:sp>
          </p:grpSp>
        </p:grpSp>
        <p:grpSp>
          <p:nvGrpSpPr>
            <p:cNvPr id="17" name="Group 16">
              <a:extLst>
                <a:ext uri="{FF2B5EF4-FFF2-40B4-BE49-F238E27FC236}">
                  <a16:creationId xmlns:a16="http://schemas.microsoft.com/office/drawing/2014/main" id="{638C2702-75D2-7201-DD6B-765C747B84CC}"/>
                </a:ext>
              </a:extLst>
            </p:cNvPr>
            <p:cNvGrpSpPr/>
            <p:nvPr/>
          </p:nvGrpSpPr>
          <p:grpSpPr>
            <a:xfrm>
              <a:off x="656292" y="4005064"/>
              <a:ext cx="9146257" cy="2605796"/>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rgbClr val="D6EAE6"/>
              </a:solidFill>
              <a:ln w="57150">
                <a:solidFill>
                  <a:schemeClr val="accent6"/>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多物体操纵“积木”实验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）、可用性（</a:t>
                </a:r>
                <a:r>
                  <a:rPr lang="en-US" altLang="zh-CN" sz="1200" b="1" dirty="0">
                    <a:solidFill>
                      <a:schemeClr val="bg1"/>
                    </a:solidFill>
                    <a:latin typeface="微软雅黑" panose="020B0503020204020204" charset="-122"/>
                    <a:ea typeface="微软雅黑" panose="020B0503020204020204" charset="-122"/>
                  </a:rPr>
                  <a:t>SUS</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656292" y="2191712"/>
              <a:ext cx="9146256" cy="1438509"/>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791619" y="2668494"/>
              <a:ext cx="2249347" cy="461665"/>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057707" y="3079466"/>
              <a:ext cx="6333601" cy="355761"/>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057707" y="2356991"/>
              <a:ext cx="3096343" cy="62669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6294966" y="2357870"/>
              <a:ext cx="3096343" cy="625451"/>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gr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UserStudy1">
            <a:hlinkClick r:id="" action="ppaction://media"/>
            <a:extLst>
              <a:ext uri="{FF2B5EF4-FFF2-40B4-BE49-F238E27FC236}">
                <a16:creationId xmlns:a16="http://schemas.microsoft.com/office/drawing/2014/main" id="{98EDA80D-2BCF-B0DD-2C8A-6F5F21CEA0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2718" y="1628800"/>
            <a:ext cx="8319999"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49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30C6713E-858D-EE99-A096-B31919E79A4C}"/>
              </a:ext>
            </a:extLst>
          </p:cNvPr>
          <p:cNvPicPr>
            <a:picLocks noChangeAspect="1"/>
          </p:cNvPicPr>
          <p:nvPr/>
        </p:nvPicPr>
        <p:blipFill>
          <a:blip r:embed="rId3"/>
          <a:stretch>
            <a:fillRect/>
          </a:stretch>
        </p:blipFill>
        <p:spPr>
          <a:xfrm>
            <a:off x="2209800" y="1388333"/>
            <a:ext cx="7772400" cy="5112603"/>
          </a:xfrm>
          <a:prstGeom prst="rect">
            <a:avLst/>
          </a:prstGeom>
        </p:spPr>
      </p:pic>
    </p:spTree>
    <p:extLst>
      <p:ext uri="{BB962C8B-B14F-4D97-AF65-F5344CB8AC3E}">
        <p14:creationId xmlns:p14="http://schemas.microsoft.com/office/powerpoint/2010/main" val="148628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9" name="Picture 8">
            <a:extLst>
              <a:ext uri="{FF2B5EF4-FFF2-40B4-BE49-F238E27FC236}">
                <a16:creationId xmlns:a16="http://schemas.microsoft.com/office/drawing/2014/main" id="{1482EED3-C6CC-2A3D-D6DB-88BDD1CA3133}"/>
              </a:ext>
            </a:extLst>
          </p:cNvPr>
          <p:cNvPicPr>
            <a:picLocks noChangeAspect="1"/>
          </p:cNvPicPr>
          <p:nvPr/>
        </p:nvPicPr>
        <p:blipFill>
          <a:blip r:embed="rId3"/>
          <a:stretch>
            <a:fillRect/>
          </a:stretch>
        </p:blipFill>
        <p:spPr>
          <a:xfrm>
            <a:off x="1510745" y="1388333"/>
            <a:ext cx="9170510" cy="27511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319EFC-406D-D0A4-2E2C-517489DB08A4}"/>
                  </a:ext>
                </a:extLst>
              </p:cNvPr>
              <p:cNvSpPr txBox="1"/>
              <p:nvPr/>
            </p:nvSpPr>
            <p:spPr>
              <a:xfrm>
                <a:off x="1948430" y="4172082"/>
                <a:ext cx="7848872" cy="1477328"/>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effectLst/>
                    <a:latin typeface="Yuanti TC" panose="02010600040101010101" pitchFamily="2" charset="-120"/>
                    <a:ea typeface="Yuanti TC" panose="02010600040101010101" pitchFamily="2" charset="-120"/>
                  </a:rPr>
                  <a:t>ANOVA</a:t>
                </a:r>
                <a:r>
                  <a:rPr lang="zh-CN" altLang="en-US" dirty="0">
                    <a:effectLst/>
                    <a:latin typeface="Yuanti TC" panose="02010600040101010101" pitchFamily="2" charset="-120"/>
                    <a:ea typeface="Yuanti TC" panose="02010600040101010101" pitchFamily="2" charset="-120"/>
                  </a:rPr>
                  <a:t>方差分析，</a:t>
                </a:r>
                <a:r>
                  <a:rPr lang="en-US" dirty="0">
                    <a:effectLst/>
                    <a:latin typeface="Yuanti TC" panose="02010600040101010101" pitchFamily="2" charset="-120"/>
                    <a:ea typeface="Yuanti TC" panose="02010600040101010101" pitchFamily="2" charset="-120"/>
                  </a:rPr>
                  <a:t>EC </a:t>
                </a:r>
                <a:r>
                  <a:rPr lang="zh-CN" altLang="en-US" dirty="0">
                    <a:effectLst/>
                    <a:latin typeface="Yuanti TC" panose="02010600040101010101" pitchFamily="2" charset="-120"/>
                    <a:ea typeface="Yuanti TC" panose="02010600040101010101" pitchFamily="2" charset="-120"/>
                  </a:rPr>
                  <a:t>与 </a:t>
                </a:r>
                <a:r>
                  <a:rPr lang="en-US" dirty="0">
                    <a:effectLst/>
                    <a:latin typeface="Yuanti TC" panose="02010600040101010101" pitchFamily="2" charset="-120"/>
                    <a:ea typeface="Yuanti TC" panose="02010600040101010101" pitchFamily="2" charset="-120"/>
                  </a:rPr>
                  <a:t>CC </a:t>
                </a:r>
                <a:r>
                  <a:rPr lang="zh-CN" altLang="en-US" dirty="0">
                    <a:effectLst/>
                    <a:latin typeface="Yuanti TC" panose="02010600040101010101" pitchFamily="2" charset="-120"/>
                    <a:ea typeface="Yuanti TC" panose="02010600040101010101" pitchFamily="2" charset="-120"/>
                  </a:rPr>
                  <a:t>在所有度量皆有显著差异</a:t>
                </a:r>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zh-CN" altLang="en-US" dirty="0">
                    <a:effectLst/>
                    <a:latin typeface="Yuanti TC" panose="02010600040101010101" pitchFamily="2" charset="-120"/>
                    <a:ea typeface="Yuanti TC" panose="02010600040101010101" pitchFamily="2" charset="-120"/>
                  </a:rPr>
                  <a:t>完成时间</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12</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=39.445,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12</m:t>
                        </m:r>
                      </m:sub>
                    </m:sSub>
                    <m:r>
                      <a:rPr lang="en-US" altLang="zh-CN" b="0" i="1" smtClean="0">
                        <a:effectLst/>
                        <a:latin typeface="Cambria Math" panose="02040503050406030204" pitchFamily="18" charset="0"/>
                      </a:rPr>
                      <m:t>=1.20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SSQ</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34</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=7.119,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34</m:t>
                        </m:r>
                      </m:sub>
                    </m:sSub>
                    <m:r>
                      <a:rPr lang="en-US" altLang="zh-CN" b="0" i="1" smtClean="0">
                        <a:effectLst/>
                        <a:latin typeface="Cambria Math" panose="02040503050406030204" pitchFamily="18" charset="0"/>
                      </a:rPr>
                      <m:t>=0.0130&lt;0.05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SUS</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56</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=13.995,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56</m:t>
                        </m:r>
                      </m:sub>
                    </m:sSub>
                    <m:r>
                      <a:rPr lang="en-US" altLang="zh-CN" b="0" i="1" smtClean="0">
                        <a:effectLst/>
                        <a:latin typeface="Cambria Math" panose="02040503050406030204" pitchFamily="18" charset="0"/>
                      </a:rPr>
                      <m:t>=0.000915&lt;0.05</m:t>
                    </m:r>
                  </m:oMath>
                </a14:m>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NASA­</a:t>
                </a:r>
                <a:r>
                  <a:rPr lang="en-US" altLang="zh-CN" dirty="0">
                    <a:effectLst/>
                    <a:latin typeface="Yuanti TC" panose="02010600040101010101" pitchFamily="2" charset="-120"/>
                    <a:ea typeface="Yuanti TC" panose="02010600040101010101" pitchFamily="2" charset="-120"/>
                  </a:rPr>
                  <a:t>-</a:t>
                </a:r>
                <a:r>
                  <a:rPr lang="en-US" dirty="0">
                    <a:effectLst/>
                    <a:latin typeface="Yuanti TC" panose="02010600040101010101" pitchFamily="2" charset="-120"/>
                    <a:ea typeface="Yuanti TC" panose="02010600040101010101" pitchFamily="2" charset="-120"/>
                  </a:rPr>
                  <a:t>TLX</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78</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=33.440,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78</m:t>
                        </m:r>
                      </m:sub>
                    </m:sSub>
                    <m:r>
                      <a:rPr lang="en-US" altLang="zh-CN" b="0" i="1" smtClean="0">
                        <a:effectLst/>
                        <a:latin typeface="Cambria Math" panose="02040503050406030204" pitchFamily="18" charset="0"/>
                      </a:rPr>
                      <m:t>=4.32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latin typeface="Yuanti TC" panose="02010600040101010101" pitchFamily="2" charset="-120"/>
                    <a:ea typeface="Yuanti TC" panose="02010600040101010101" pitchFamily="2" charset="-120"/>
                  </a:rPr>
                  <a:t>）</a:t>
                </a:r>
                <a:endParaRPr lang="en-US" dirty="0">
                  <a:latin typeface="Yuanti TC" panose="02010600040101010101" pitchFamily="2" charset="-120"/>
                  <a:ea typeface="Yuanti TC" panose="02010600040101010101" pitchFamily="2" charset="-120"/>
                </a:endParaRPr>
              </a:p>
            </p:txBody>
          </p:sp>
        </mc:Choice>
        <mc:Fallback xmlns="">
          <p:sp>
            <p:nvSpPr>
              <p:cNvPr id="5" name="TextBox 4">
                <a:extLst>
                  <a:ext uri="{FF2B5EF4-FFF2-40B4-BE49-F238E27FC236}">
                    <a16:creationId xmlns:a16="http://schemas.microsoft.com/office/drawing/2014/main" id="{62319EFC-406D-D0A4-2E2C-517489DB08A4}"/>
                  </a:ext>
                </a:extLst>
              </p:cNvPr>
              <p:cNvSpPr txBox="1">
                <a:spLocks noRot="1" noChangeAspect="1" noMove="1" noResize="1" noEditPoints="1" noAdjustHandles="1" noChangeArrowheads="1" noChangeShapeType="1" noTextEdit="1"/>
              </p:cNvSpPr>
              <p:nvPr/>
            </p:nvSpPr>
            <p:spPr>
              <a:xfrm>
                <a:off x="1948430" y="4172082"/>
                <a:ext cx="7848872" cy="1477328"/>
              </a:xfrm>
              <a:prstGeom prst="rect">
                <a:avLst/>
              </a:prstGeom>
              <a:blipFill>
                <a:blip r:embed="rId4"/>
                <a:stretch>
                  <a:fillRect l="-646" t="-1709" b="-598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3182133C-E457-09B5-221D-3A91D9227DD8}"/>
              </a:ext>
            </a:extLst>
          </p:cNvPr>
          <p:cNvSpPr txBox="1"/>
          <p:nvPr/>
        </p:nvSpPr>
        <p:spPr>
          <a:xfrm>
            <a:off x="1919536" y="5714505"/>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effectLst/>
                <a:latin typeface="Yuanti TC" panose="02010600040101010101" pitchFamily="2" charset="-120"/>
                <a:ea typeface="Yuanti TC" panose="02010600040101010101" pitchFamily="2" charset="-120"/>
              </a:rPr>
              <a:t>我们的方法在使用效率和用户体验上显著优于同类最优方法 </a:t>
            </a:r>
            <a:r>
              <a:rPr lang="en-US" sz="2000" b="1" dirty="0" err="1">
                <a:effectLst/>
                <a:latin typeface="Yuanti TC" panose="02010600040101010101" pitchFamily="2" charset="-120"/>
                <a:ea typeface="Yuanti TC" panose="02010600040101010101" pitchFamily="2" charset="-120"/>
              </a:rPr>
              <a:t>OrthoGaze</a:t>
            </a:r>
            <a:r>
              <a:rPr lang="en-US" sz="2000" b="1" dirty="0">
                <a:effectLst/>
                <a:latin typeface="Yuanti TC" panose="02010600040101010101" pitchFamily="2" charset="-120"/>
                <a:ea typeface="Yuanti TC" panose="02010600040101010101" pitchFamily="2" charset="-120"/>
              </a:rPr>
              <a:t>。</a:t>
            </a:r>
            <a:endParaRPr lang="en-US" sz="28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91478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455FE240-65C5-75C2-587F-AE3C84F39314}"/>
              </a:ext>
            </a:extLst>
          </p:cNvPr>
          <p:cNvPicPr>
            <a:picLocks noChangeAspect="1"/>
          </p:cNvPicPr>
          <p:nvPr/>
        </p:nvPicPr>
        <p:blipFill>
          <a:blip r:embed="rId3"/>
          <a:stretch>
            <a:fillRect/>
          </a:stretch>
        </p:blipFill>
        <p:spPr>
          <a:xfrm>
            <a:off x="2806700" y="1700808"/>
            <a:ext cx="6578600" cy="2095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2CD0F6-B60A-08BF-D998-DEC0BB4BB9F3}"/>
                  </a:ext>
                </a:extLst>
              </p:cNvPr>
              <p:cNvSpPr txBox="1"/>
              <p:nvPr/>
            </p:nvSpPr>
            <p:spPr>
              <a:xfrm>
                <a:off x="1948430" y="4172082"/>
                <a:ext cx="7848872" cy="646331"/>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latin typeface="Yuanti TC" panose="02010600040101010101" pitchFamily="2" charset="-120"/>
                    <a:ea typeface="Yuanti TC" panose="02010600040101010101" pitchFamily="2" charset="-120"/>
                  </a:rPr>
                  <a:t>ANOVA</a:t>
                </a:r>
                <a:r>
                  <a:rPr lang="zh-CN" altLang="en-US" dirty="0">
                    <a:latin typeface="Yuanti TC" panose="02010600040101010101" pitchFamily="2" charset="-120"/>
                    <a:ea typeface="Yuanti TC" panose="02010600040101010101" pitchFamily="2" charset="-120"/>
                  </a:rPr>
                  <a:t>方差分析，三种 </a:t>
                </a:r>
                <a:r>
                  <a:rPr lang="en-US" dirty="0">
                    <a:latin typeface="Yuanti TC" panose="02010600040101010101" pitchFamily="2" charset="-120"/>
                    <a:ea typeface="Yuanti TC" panose="02010600040101010101" pitchFamily="2" charset="-120"/>
                  </a:rPr>
                  <a:t>VR </a:t>
                </a:r>
                <a:r>
                  <a:rPr lang="zh-CN" altLang="en-US" dirty="0">
                    <a:latin typeface="Yuanti TC" panose="02010600040101010101" pitchFamily="2" charset="-120"/>
                    <a:ea typeface="Yuanti TC" panose="02010600040101010101" pitchFamily="2" charset="-120"/>
                  </a:rPr>
                  <a:t>经验对应的完成时间数据没有显著差异（</a:t>
                </a:r>
                <a14:m>
                  <m:oMath xmlns:m="http://schemas.openxmlformats.org/officeDocument/2006/math">
                    <m:r>
                      <a:rPr lang="en-US" altLang="zh-CN" i="1">
                        <a:latin typeface="Cambria Math" panose="02040503050406030204" pitchFamily="18" charset="0"/>
                        <a:ea typeface="Yuanti TC" panose="02010600040101010101" pitchFamily="2" charset="-120"/>
                      </a:rPr>
                      <m:t>𝐹</m:t>
                    </m:r>
                    <m:r>
                      <a:rPr lang="en-US" altLang="zh-CN" i="1">
                        <a:latin typeface="Cambria Math" panose="02040503050406030204" pitchFamily="18" charset="0"/>
                        <a:ea typeface="Yuanti TC" panose="02010600040101010101" pitchFamily="2" charset="-120"/>
                      </a:rPr>
                      <m:t>[2, 11]=2.31, </m:t>
                    </m:r>
                    <m:r>
                      <a:rPr lang="en-US" altLang="zh-CN" i="1">
                        <a:latin typeface="Cambria Math" panose="02040503050406030204" pitchFamily="18" charset="0"/>
                        <a:ea typeface="Yuanti TC" panose="02010600040101010101" pitchFamily="2" charset="-120"/>
                      </a:rPr>
                      <m:t>𝑝</m:t>
                    </m:r>
                    <m:r>
                      <a:rPr lang="en-US" altLang="zh-CN" i="1">
                        <a:latin typeface="Cambria Math" panose="02040503050406030204" pitchFamily="18" charset="0"/>
                        <a:ea typeface="Yuanti TC" panose="02010600040101010101" pitchFamily="2" charset="-120"/>
                      </a:rPr>
                      <m:t>=0.1477&gt;0.05</m:t>
                    </m:r>
                  </m:oMath>
                </a14:m>
                <a:r>
                  <a:rPr lang="zh-CN" altLang="en-US" dirty="0">
                    <a:latin typeface="Yuanti TC" panose="02010600040101010101" pitchFamily="2" charset="-120"/>
                    <a:ea typeface="Yuanti TC" panose="02010600040101010101" pitchFamily="2" charset="-120"/>
                  </a:rPr>
                  <a:t>）</a:t>
                </a:r>
                <a:r>
                  <a:rPr lang="en-US" dirty="0">
                    <a:latin typeface="Yuanti TC" panose="02010600040101010101" pitchFamily="2" charset="-120"/>
                    <a:ea typeface="Yuanti TC" panose="02010600040101010101" pitchFamily="2" charset="-120"/>
                  </a:rPr>
                  <a:t>。</a:t>
                </a:r>
                <a:endParaRPr lang="zh-CN" altLang="en-US" dirty="0">
                  <a:latin typeface="Yuanti TC" panose="02010600040101010101" pitchFamily="2" charset="-120"/>
                  <a:ea typeface="Yuanti TC" panose="02010600040101010101" pitchFamily="2" charset="-120"/>
                </a:endParaRPr>
              </a:p>
            </p:txBody>
          </p:sp>
        </mc:Choice>
        <mc:Fallback xmlns="">
          <p:sp>
            <p:nvSpPr>
              <p:cNvPr id="6" name="TextBox 5">
                <a:extLst>
                  <a:ext uri="{FF2B5EF4-FFF2-40B4-BE49-F238E27FC236}">
                    <a16:creationId xmlns:a16="http://schemas.microsoft.com/office/drawing/2014/main" id="{BD2CD0F6-B60A-08BF-D998-DEC0BB4BB9F3}"/>
                  </a:ext>
                </a:extLst>
              </p:cNvPr>
              <p:cNvSpPr txBox="1">
                <a:spLocks noRot="1" noChangeAspect="1" noMove="1" noResize="1" noEditPoints="1" noAdjustHandles="1" noChangeArrowheads="1" noChangeShapeType="1" noTextEdit="1"/>
              </p:cNvSpPr>
              <p:nvPr/>
            </p:nvSpPr>
            <p:spPr>
              <a:xfrm>
                <a:off x="1948430" y="4172082"/>
                <a:ext cx="7848872" cy="646331"/>
              </a:xfrm>
              <a:prstGeom prst="rect">
                <a:avLst/>
              </a:prstGeom>
              <a:blipFill>
                <a:blip r:embed="rId4"/>
                <a:stretch>
                  <a:fillRect l="-646" t="-3846" b="-13462"/>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E8F5D2C1-0288-6A51-AE6C-2CFA2DAD3EFF}"/>
              </a:ext>
            </a:extLst>
          </p:cNvPr>
          <p:cNvSpPr txBox="1"/>
          <p:nvPr/>
        </p:nvSpPr>
        <p:spPr>
          <a:xfrm>
            <a:off x="1919536" y="4941168"/>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latin typeface="Yuanti TC" panose="02010600040101010101" pitchFamily="2" charset="-120"/>
                <a:ea typeface="Yuanti TC" panose="02010600040101010101" pitchFamily="2" charset="-120"/>
              </a:rPr>
              <a:t>我们的方法具备高可学习性。 </a:t>
            </a:r>
            <a:endParaRPr lang="en-US" sz="20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5742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378010" y="1496329"/>
            <a:ext cx="11445587" cy="830997"/>
          </a:xfrm>
          <a:prstGeom prst="rect">
            <a:avLst/>
          </a:prstGeom>
          <a:noFill/>
        </p:spPr>
        <p:txBody>
          <a:bodyPr wrap="square" rtlCol="0">
            <a:spAutoFit/>
          </a:bodyPr>
          <a:lstStyle/>
          <a:p>
            <a:r>
              <a:rPr lang="zh-CN" altLang="en-US" sz="2400" dirty="0">
                <a:ea typeface="Yuanti SC" panose="02010600040101010101"/>
              </a:rPr>
              <a:t>本实验涵盖多物体的位移、旋转和缩放的操纵以全面评估该对象操纵系统。</a:t>
            </a:r>
            <a:endParaRPr lang="en-US" altLang="zh-CN" sz="2400" dirty="0">
              <a:ea typeface="Yuanti SC" panose="02010600040101010101"/>
            </a:endParaRPr>
          </a:p>
          <a:p>
            <a:r>
              <a:rPr lang="zh-CN" altLang="en-US" sz="2400" dirty="0">
                <a:ea typeface="Yuanti SC" panose="02010600040101010101"/>
              </a:rPr>
              <a:t>以目前基于手的变体最多、最广泛的</a:t>
            </a:r>
            <a:r>
              <a:rPr lang="en-US" altLang="zh-CN" sz="2400" dirty="0">
                <a:ea typeface="Yuanti SC" panose="02010600040101010101"/>
              </a:rPr>
              <a:t>PRISM</a:t>
            </a:r>
            <a:r>
              <a:rPr lang="zh-CN" altLang="en-US" sz="2400" dirty="0">
                <a:ea typeface="Yuanti SC" panose="02010600040101010101"/>
              </a:rPr>
              <a:t>方法和最优的</a:t>
            </a:r>
            <a:r>
              <a:rPr lang="en-US" altLang="zh-CN" sz="2400" dirty="0">
                <a:ea typeface="Yuanti SC" panose="02010600040101010101"/>
              </a:rPr>
              <a:t>Implicit</a:t>
            </a:r>
            <a:r>
              <a:rPr lang="zh-CN" altLang="en-US" sz="2400" dirty="0">
                <a:ea typeface="Yuanti SC" panose="02010600040101010101"/>
              </a:rPr>
              <a:t> </a:t>
            </a:r>
            <a:r>
              <a:rPr lang="en-US" altLang="zh-CN" sz="2400" dirty="0">
                <a:ea typeface="Yuanti SC" panose="02010600040101010101"/>
              </a:rPr>
              <a:t>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p>
        </p:txBody>
      </p:sp>
      <p:grpSp>
        <p:nvGrpSpPr>
          <p:cNvPr id="14" name="Group 13">
            <a:extLst>
              <a:ext uri="{FF2B5EF4-FFF2-40B4-BE49-F238E27FC236}">
                <a16:creationId xmlns:a16="http://schemas.microsoft.com/office/drawing/2014/main" id="{A5A68FA0-E20F-56EA-9B3A-6B13F8455749}"/>
              </a:ext>
            </a:extLst>
          </p:cNvPr>
          <p:cNvGrpSpPr/>
          <p:nvPr/>
        </p:nvGrpSpPr>
        <p:grpSpPr>
          <a:xfrm>
            <a:off x="1110578" y="2636912"/>
            <a:ext cx="9970844" cy="3310800"/>
            <a:chOff x="2424859" y="3804653"/>
            <a:chExt cx="9273056" cy="2781766"/>
          </a:xfrm>
        </p:grpSpPr>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2424859" y="3945245"/>
              <a:ext cx="3323093" cy="2199955"/>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2754983" y="6247865"/>
              <a:ext cx="2662845" cy="338554"/>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Kim, </a:t>
              </a:r>
              <a:r>
                <a:rPr lang="en-US" altLang="zh-CN" sz="1600" dirty="0">
                  <a:latin typeface="+mn-lt"/>
                  <a:ea typeface="+mn-ea"/>
                </a:rPr>
                <a:t>3DUI</a:t>
              </a:r>
              <a:r>
                <a:rPr lang="en-US" sz="1600" dirty="0">
                  <a:latin typeface="+mn-lt"/>
                  <a:ea typeface="+mn-ea"/>
                </a:rPr>
                <a:t>,</a:t>
              </a:r>
              <a:r>
                <a:rPr lang="zh-CN" altLang="en-US" sz="1600" dirty="0">
                  <a:latin typeface="+mn-lt"/>
                  <a:ea typeface="+mn-ea"/>
                </a:rPr>
                <a:t> </a:t>
              </a:r>
              <a:r>
                <a:rPr lang="en-US" altLang="zh-CN" sz="1600" dirty="0">
                  <a:latin typeface="+mn-lt"/>
                  <a:ea typeface="+mn-ea"/>
                </a:rPr>
                <a:t>2017</a:t>
              </a:r>
              <a:r>
                <a:rPr lang="en-US" sz="1600" dirty="0">
                  <a:latin typeface="+mn-lt"/>
                  <a:ea typeface="+mn-ea"/>
                </a:rPr>
                <a:t>]</a:t>
              </a:r>
              <a:endParaRPr lang="en-CN" sz="1600" dirty="0">
                <a:latin typeface="+mn-lt"/>
                <a:ea typeface="+mn-ea"/>
              </a:endParaRPr>
            </a:p>
          </p:txBody>
        </p:sp>
        <p:sp>
          <p:nvSpPr>
            <p:cNvPr id="11" name="TextBox 10">
              <a:extLst>
                <a:ext uri="{FF2B5EF4-FFF2-40B4-BE49-F238E27FC236}">
                  <a16:creationId xmlns:a16="http://schemas.microsoft.com/office/drawing/2014/main" id="{09A78709-5697-9C10-2BD7-E44D89DC4401}"/>
                </a:ext>
              </a:extLst>
            </p:cNvPr>
            <p:cNvSpPr txBox="1"/>
            <p:nvPr/>
          </p:nvSpPr>
          <p:spPr>
            <a:xfrm>
              <a:off x="8105595" y="6208768"/>
              <a:ext cx="2662845" cy="284456"/>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Yu, </a:t>
              </a:r>
              <a:r>
                <a:rPr lang="en-US" sz="1600" dirty="0">
                  <a:effectLst/>
                  <a:latin typeface="+mn-lt"/>
                  <a:ea typeface="+mn-ea"/>
                </a:rPr>
                <a:t>CHI</a:t>
              </a:r>
              <a:r>
                <a:rPr lang="en-US" sz="1600" dirty="0">
                  <a:latin typeface="+mn-lt"/>
                  <a:ea typeface="+mn-ea"/>
                </a:rPr>
                <a:t>,</a:t>
              </a:r>
              <a:r>
                <a:rPr lang="zh-CN" altLang="en-US" sz="1600" dirty="0">
                  <a:latin typeface="+mn-lt"/>
                  <a:ea typeface="+mn-ea"/>
                </a:rPr>
                <a:t> </a:t>
              </a:r>
              <a:r>
                <a:rPr lang="en-US" altLang="zh-CN" sz="1600" dirty="0">
                  <a:latin typeface="+mn-lt"/>
                  <a:ea typeface="+mn-ea"/>
                </a:rPr>
                <a:t>2021</a:t>
              </a:r>
              <a:r>
                <a:rPr lang="en-US" sz="1600" dirty="0">
                  <a:latin typeface="+mn-lt"/>
                  <a:ea typeface="+mn-ea"/>
                </a:rPr>
                <a:t>]</a:t>
              </a:r>
              <a:endParaRPr lang="en-CN" sz="1600" dirty="0">
                <a:latin typeface="+mn-lt"/>
                <a:ea typeface="+mn-ea"/>
              </a:endParaRPr>
            </a:p>
          </p:txBody>
        </p:sp>
        <p:pic>
          <p:nvPicPr>
            <p:cNvPr id="13" name="Picture 12" descr="A picture containing text, screenshot&#10;&#10;Description automatically generated">
              <a:extLst>
                <a:ext uri="{FF2B5EF4-FFF2-40B4-BE49-F238E27FC236}">
                  <a16:creationId xmlns:a16="http://schemas.microsoft.com/office/drawing/2014/main" id="{AE0986C4-EB84-E558-5BBB-DB1A8805846A}"/>
                </a:ext>
              </a:extLst>
            </p:cNvPr>
            <p:cNvPicPr>
              <a:picLocks noChangeAspect="1"/>
            </p:cNvPicPr>
            <p:nvPr/>
          </p:nvPicPr>
          <p:blipFill>
            <a:blip r:embed="rId4"/>
            <a:stretch>
              <a:fillRect/>
            </a:stretch>
          </p:blipFill>
          <p:spPr>
            <a:xfrm>
              <a:off x="7176120" y="3804653"/>
              <a:ext cx="4521795" cy="2436083"/>
            </a:xfrm>
            <a:prstGeom prst="rect">
              <a:avLst/>
            </a:prstGeom>
          </p:spPr>
        </p:pic>
      </p:grpSp>
    </p:spTree>
    <p:extLst>
      <p:ext uri="{BB962C8B-B14F-4D97-AF65-F5344CB8AC3E}">
        <p14:creationId xmlns:p14="http://schemas.microsoft.com/office/powerpoint/2010/main" val="2343995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pic>
        <p:nvPicPr>
          <p:cNvPr id="8" name="Picture 7">
            <a:extLst>
              <a:ext uri="{FF2B5EF4-FFF2-40B4-BE49-F238E27FC236}">
                <a16:creationId xmlns:a16="http://schemas.microsoft.com/office/drawing/2014/main" id="{C3369F12-F480-5327-C0CA-3DD55ECADD74}"/>
              </a:ext>
            </a:extLst>
          </p:cNvPr>
          <p:cNvPicPr>
            <a:picLocks noChangeAspect="1"/>
          </p:cNvPicPr>
          <p:nvPr/>
        </p:nvPicPr>
        <p:blipFill>
          <a:blip r:embed="rId3"/>
          <a:stretch>
            <a:fillRect/>
          </a:stretch>
        </p:blipFill>
        <p:spPr>
          <a:xfrm>
            <a:off x="2622557" y="2780928"/>
            <a:ext cx="6946886" cy="3847938"/>
          </a:xfrm>
          <a:prstGeom prst="rect">
            <a:avLst/>
          </a:prstGeom>
          <a:effectLst>
            <a:softEdge rad="175713"/>
          </a:effectLst>
        </p:spPr>
      </p:pic>
    </p:spTree>
    <p:extLst>
      <p:ext uri="{BB962C8B-B14F-4D97-AF65-F5344CB8AC3E}">
        <p14:creationId xmlns:p14="http://schemas.microsoft.com/office/powerpoint/2010/main" val="3068368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UserStudy2">
            <a:hlinkClick r:id="" action="ppaction://media"/>
            <a:extLst>
              <a:ext uri="{FF2B5EF4-FFF2-40B4-BE49-F238E27FC236}">
                <a16:creationId xmlns:a16="http://schemas.microsoft.com/office/drawing/2014/main" id="{6CE19B90-C4FF-7603-B6CA-C3D792B81D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6000" y="1628800"/>
            <a:ext cx="832000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针对每次实验：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在完成时间内，一旦</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小于某一阈值，则认定实验成功，记录完成时间，本次试验结束</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超出完成时间，则认定实验失败，实验结束，记录此时的</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，作为最终距离</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全部</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次实验完成后：</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计算实验成功率</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统计完成时间（*此度量仅针对成功的实验）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统计最终距离（*此度量仅针对失败的实验）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使用</a:t>
            </a:r>
            <a:r>
              <a:rPr lang="en-US" sz="2000" dirty="0">
                <a:solidFill>
                  <a:schemeClr val="tx1">
                    <a:lumMod val="85000"/>
                    <a:lumOff val="15000"/>
                  </a:schemeClr>
                </a:solidFill>
                <a:latin typeface="Yuanti TC" panose="02010600040101010101" pitchFamily="2" charset="-120"/>
                <a:ea typeface="Yuanti TC" panose="02010600040101010101" pitchFamily="2" charset="-120"/>
              </a:rPr>
              <a:t>Tukey HSD</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事后检验（</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post-hoc</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）来分析显著差异性</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392695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196EE7AB-9AF6-D9AF-1A71-43442CF21772}"/>
              </a:ext>
            </a:extLst>
          </p:cNvPr>
          <p:cNvPicPr>
            <a:picLocks noChangeAspect="1"/>
          </p:cNvPicPr>
          <p:nvPr/>
        </p:nvPicPr>
        <p:blipFill>
          <a:blip r:embed="rId3"/>
          <a:stretch>
            <a:fillRect/>
          </a:stretch>
        </p:blipFill>
        <p:spPr>
          <a:xfrm>
            <a:off x="3187476" y="1388333"/>
            <a:ext cx="5817047" cy="5229200"/>
          </a:xfrm>
          <a:prstGeom prst="rect">
            <a:avLst/>
          </a:prstGeom>
        </p:spPr>
      </p:pic>
    </p:spTree>
    <p:extLst>
      <p:ext uri="{BB962C8B-B14F-4D97-AF65-F5344CB8AC3E}">
        <p14:creationId xmlns:p14="http://schemas.microsoft.com/office/powerpoint/2010/main" val="165163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380447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85FD0-60F5-FC47-562D-1E7A5F7765E3}"/>
                  </a:ext>
                </a:extLst>
              </p:cNvPr>
              <p:cNvSpPr txBox="1"/>
              <p:nvPr/>
            </p:nvSpPr>
            <p:spPr>
              <a:xfrm>
                <a:off x="990578" y="1268760"/>
                <a:ext cx="10164316" cy="4044056"/>
              </a:xfrm>
              <a:prstGeom prst="rect">
                <a:avLst/>
              </a:prstGeom>
              <a:noFill/>
            </p:spPr>
            <p:txBody>
              <a:bodyPr wrap="square">
                <a:spAutoFit/>
              </a:bodyPr>
              <a:lstStyle/>
              <a:p>
                <a:pPr algn="ctr"/>
                <a:r>
                  <a:rPr lang="en-US" sz="2400" b="1" i="0" u="sng" dirty="0" err="1">
                    <a:effectLst/>
                    <a:latin typeface="Yuanti TC" panose="02010600040101010101" pitchFamily="2" charset="-120"/>
                    <a:ea typeface="Yuanti TC" panose="02010600040101010101" pitchFamily="2" charset="-120"/>
                  </a:rPr>
                  <a:t>完成时间</a:t>
                </a:r>
                <a:endParaRPr lang="en-US" sz="2000" i="0" u="sng" dirty="0">
                  <a:effectLst/>
                  <a:latin typeface="Yuanti TC" panose="02010600040101010101" pitchFamily="2" charset="-120"/>
                  <a:ea typeface="Yuanti TC" panose="02010600040101010101" pitchFamily="2" charset="-120"/>
                </a:endParaRPr>
              </a:p>
              <a:p>
                <a:r>
                  <a:rPr lang="en-US" b="1" i="0" dirty="0">
                    <a:effectLst/>
                    <a:latin typeface="Yuanti TC" panose="02010600040101010101" pitchFamily="2" charset="-120"/>
                    <a:ea typeface="Yuanti TC" panose="02010600040101010101" pitchFamily="2" charset="-120"/>
                  </a:rPr>
                  <a:t>Shapiro-Wilk</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三组完成时间都符合正态分布（</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1, 2, 3</m:t>
                        </m:r>
                      </m:sub>
                    </m:sSub>
                    <m:r>
                      <a:rPr lang="en-US" altLang="zh-CN" i="1">
                        <a:latin typeface="Cambria Math" panose="02040503050406030204" pitchFamily="18" charset="0"/>
                        <a:ea typeface="Yuanti TC" panose="02010600040101010101" pitchFamily="2" charset="-120"/>
                      </a:rPr>
                      <m:t>=0.155, 0.139, 0.843&gt;0.05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b="1" i="0" dirty="0" err="1">
                    <a:effectLst/>
                    <a:latin typeface="Yuanti TC" panose="02010600040101010101" pitchFamily="2" charset="-120"/>
                    <a:ea typeface="Yuanti TC" panose="02010600040101010101" pitchFamily="2" charset="-120"/>
                  </a:rPr>
                  <a:t>Levene</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三组完成时间方差齐性假设成立（</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i="1">
                        <a:latin typeface="Cambria Math" panose="02040503050406030204" pitchFamily="18" charset="0"/>
                        <a:ea typeface="Yuanti TC" panose="02010600040101010101" pitchFamily="2" charset="-120"/>
                      </a:rPr>
                      <m:t>=0.788&gt;0.05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=&gt;</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One-way</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ANOVA</a:t>
                </a:r>
                <a:r>
                  <a:rPr lang="zh-CN" altLang="en-US" b="1" dirty="0">
                    <a:latin typeface="Yuanti TC" panose="02010600040101010101" pitchFamily="2" charset="-120"/>
                    <a:ea typeface="Yuanti TC" panose="02010600040101010101" pitchFamily="2" charset="-120"/>
                  </a:rPr>
                  <a:t>检验：</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三组之间至少有两组存在显著差异（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𝐹</m:t>
                        </m:r>
                      </m:e>
                      <m:sub>
                        <m:r>
                          <a:rPr lang="en-US" altLang="zh-CN" b="0" i="1" smtClean="0">
                            <a:latin typeface="Cambria Math" panose="02040503050406030204" pitchFamily="18" charset="0"/>
                            <a:ea typeface="Yuanti TC" panose="02010600040101010101" pitchFamily="2" charset="-120"/>
                          </a:rPr>
                          <m:t>123</m:t>
                        </m:r>
                      </m:sub>
                    </m:sSub>
                    <m:d>
                      <m:dPr>
                        <m:begChr m:val="["/>
                        <m:endChr m:val="]"/>
                        <m:ctrlPr>
                          <a:rPr lang="en-US" altLang="zh-CN" b="0" i="1" smtClean="0">
                            <a:latin typeface="Cambria Math" panose="02040503050406030204" pitchFamily="18" charset="0"/>
                            <a:ea typeface="Yuanti TC" panose="02010600040101010101" pitchFamily="2" charset="-120"/>
                          </a:rPr>
                        </m:ctrlPr>
                      </m:dPr>
                      <m:e>
                        <m:r>
                          <a:rPr lang="en-US" altLang="zh-CN" b="0" i="1" smtClean="0">
                            <a:latin typeface="Cambria Math" panose="02040503050406030204" pitchFamily="18" charset="0"/>
                            <a:ea typeface="Yuanti TC" panose="02010600040101010101" pitchFamily="2" charset="-120"/>
                          </a:rPr>
                          <m:t>2, 31</m:t>
                        </m:r>
                      </m:e>
                    </m:d>
                    <m:r>
                      <a:rPr lang="en-US" altLang="zh-CN" b="0" i="1" smtClean="0">
                        <a:latin typeface="Cambria Math" panose="02040503050406030204" pitchFamily="18" charset="0"/>
                        <a:ea typeface="Yuanti TC" panose="02010600040101010101" pitchFamily="2" charset="-120"/>
                      </a:rPr>
                      <m:t>=7.119, </m:t>
                    </m:r>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b="0" i="1" smtClean="0">
                        <a:latin typeface="Cambria Math" panose="02040503050406030204" pitchFamily="18" charset="0"/>
                        <a:ea typeface="Yuanti TC" panose="02010600040101010101" pitchFamily="2" charset="-120"/>
                      </a:rPr>
                      <m:t>=0.000219&lt;0.05</m:t>
                    </m:r>
                  </m:oMath>
                </a14:m>
                <a:r>
                  <a:rPr lang="zh-CN" altLang="en-US" dirty="0">
                    <a:latin typeface="Yuanti TC" panose="02010600040101010101" pitchFamily="2" charset="-120"/>
                    <a:ea typeface="Yuanti TC" panose="02010600040101010101" pitchFamily="2" charset="-120"/>
                  </a:rPr>
                  <a:t>）</a:t>
                </a:r>
                <a:endParaRPr lang="en-CN" b="1" dirty="0">
                  <a:latin typeface="Yuanti TC" panose="02010600040101010101" pitchFamily="2" charset="-120"/>
                  <a:ea typeface="Yuanti TC" panose="02010600040101010101" pitchFamily="2" charset="-120"/>
                </a:endParaRPr>
              </a:p>
              <a:p>
                <a:r>
                  <a:rPr lang="en-CN"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=&gt;</a:t>
                </a:r>
                <a:r>
                  <a:rPr lang="zh-CN" altLang="en-US" b="1" dirty="0">
                    <a:latin typeface="Yuanti TC" panose="02010600040101010101" pitchFamily="2" charset="-120"/>
                    <a:ea typeface="Yuanti TC" panose="02010600040101010101" pitchFamily="2" charset="-120"/>
                  </a:rPr>
                  <a:t> </a:t>
                </a:r>
                <a:r>
                  <a:rPr lang="en-CN" b="1" dirty="0">
                    <a:latin typeface="Yuanti TC" panose="02010600040101010101" pitchFamily="2" charset="-120"/>
                    <a:ea typeface="Yuanti TC" panose="02010600040101010101" pitchFamily="2" charset="-120"/>
                  </a:rPr>
                  <a:t>Tukey HSD事后检验</a:t>
                </a:r>
                <a:r>
                  <a:rPr lang="zh-CN" altLang="en-US" b="1" dirty="0">
                    <a:latin typeface="Yuanti TC" panose="02010600040101010101" pitchFamily="2" charset="-120"/>
                    <a:ea typeface="Yuanti TC" panose="02010600040101010101" pitchFamily="2" charset="-120"/>
                  </a:rPr>
                  <a:t>：</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我们的方法显著优于</a:t>
                </a:r>
                <a:r>
                  <a:rPr lang="en-US" altLang="zh-CN" dirty="0">
                    <a:latin typeface="Yuanti TC" panose="02010600040101010101" pitchFamily="2" charset="-120"/>
                    <a:ea typeface="Yuanti TC" panose="02010600040101010101" pitchFamily="2" charset="-120"/>
                  </a:rPr>
                  <a:t>PRISM</a:t>
                </a:r>
                <a:r>
                  <a:rPr lang="zh-CN" altLang="en-US" dirty="0">
                    <a:latin typeface="Yuanti TC" panose="02010600040101010101" pitchFamily="2" charset="-120"/>
                    <a:ea typeface="Yuanti TC" panose="02010600040101010101" pitchFamily="2" charset="-120"/>
                  </a:rPr>
                  <a:t>，和</a:t>
                </a:r>
                <a:r>
                  <a:rPr lang="en-US" altLang="zh-CN" dirty="0">
                    <a:latin typeface="Yuanti TC" panose="02010600040101010101" pitchFamily="2" charset="-120"/>
                    <a:ea typeface="Yuanti TC" panose="02010600040101010101" pitchFamily="2" charset="-120"/>
                  </a:rPr>
                  <a:t>Implicit Gaze</a:t>
                </a:r>
                <a:r>
                  <a:rPr lang="zh-CN" altLang="en-US" dirty="0">
                    <a:latin typeface="Yuanti TC" panose="02010600040101010101" pitchFamily="2" charset="-120"/>
                    <a:ea typeface="Yuanti TC" panose="02010600040101010101" pitchFamily="2" charset="-120"/>
                  </a:rPr>
                  <a:t>无显著差异</a:t>
                </a:r>
                <a:endParaRPr lang="en-US" altLang="zh-CN" dirty="0">
                  <a:latin typeface="Yuanti TC" panose="02010600040101010101" pitchFamily="2" charset="-120"/>
                  <a:ea typeface="Yuanti TC" panose="02010600040101010101" pitchFamily="2" charset="-120"/>
                </a:endParaRPr>
              </a:p>
              <a:p>
                <a:pPr algn="ctr"/>
                <a:endParaRPr lang="en-US" sz="1200" dirty="0">
                  <a:latin typeface="Courier New" panose="02070309020205020404" pitchFamily="49" charset="0"/>
                  <a:ea typeface="Yuanti TC" panose="02010600040101010101" pitchFamily="2" charset="-120"/>
                  <a:cs typeface="Courier New" panose="02070309020205020404" pitchFamily="49" charset="0"/>
                </a:endParaRP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Multiple Comparison of Means - Tukey HSD, FWER=0.05 </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group1 group2 </a:t>
                </a:r>
                <a:r>
                  <a:rPr lang="en-US" sz="1400" dirty="0" err="1">
                    <a:latin typeface="Courier New" panose="02070309020205020404" pitchFamily="49" charset="0"/>
                    <a:ea typeface="Yuanti TC" panose="02010600040101010101" pitchFamily="2" charset="-120"/>
                    <a:cs typeface="Courier New" panose="02070309020205020404" pitchFamily="49" charset="0"/>
                  </a:rPr>
                  <a:t>meandiff</a:t>
                </a:r>
                <a:r>
                  <a:rPr lang="en-US" sz="1400" dirty="0">
                    <a:latin typeface="Courier New" panose="02070309020205020404" pitchFamily="49" charset="0"/>
                    <a:ea typeface="Yuanti TC" panose="02010600040101010101" pitchFamily="2" charset="-120"/>
                    <a:cs typeface="Courier New" panose="02070309020205020404" pitchFamily="49" charset="0"/>
                  </a:rPr>
                  <a:t> p-adj   lower    upper  reject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data2   6.6376 0.0215   0.8949 12.3804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data3  -1.9444 0.6529  -7.5157  3.6268  False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data2  data3  -8.5821 0.0029 -14.3248 -2.8393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endParaRPr lang="en-CN" sz="2000" dirty="0">
                  <a:latin typeface="Courier New" panose="02070309020205020404" pitchFamily="49" charset="0"/>
                  <a:ea typeface="Yuanti TC" panose="02010600040101010101" pitchFamily="2" charset="-120"/>
                  <a:cs typeface="Courier New" panose="02070309020205020404" pitchFamily="49" charset="0"/>
                </a:endParaRPr>
              </a:p>
            </p:txBody>
          </p:sp>
        </mc:Choice>
        <mc:Fallback xmlns="">
          <p:sp>
            <p:nvSpPr>
              <p:cNvPr id="5" name="TextBox 4">
                <a:extLst>
                  <a:ext uri="{FF2B5EF4-FFF2-40B4-BE49-F238E27FC236}">
                    <a16:creationId xmlns:a16="http://schemas.microsoft.com/office/drawing/2014/main" id="{66285FD0-60F5-FC47-562D-1E7A5F7765E3}"/>
                  </a:ext>
                </a:extLst>
              </p:cNvPr>
              <p:cNvSpPr txBox="1">
                <a:spLocks noRot="1" noChangeAspect="1" noMove="1" noResize="1" noEditPoints="1" noAdjustHandles="1" noChangeArrowheads="1" noChangeShapeType="1" noTextEdit="1"/>
              </p:cNvSpPr>
              <p:nvPr/>
            </p:nvSpPr>
            <p:spPr>
              <a:xfrm>
                <a:off x="990578" y="1268760"/>
                <a:ext cx="10164316" cy="4044056"/>
              </a:xfrm>
              <a:prstGeom prst="rect">
                <a:avLst/>
              </a:prstGeom>
              <a:blipFill>
                <a:blip r:embed="rId3"/>
                <a:stretch>
                  <a:fillRect l="-499" t="-938" b="-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15209A-FA37-70DC-6692-7A213E6E9013}"/>
                  </a:ext>
                </a:extLst>
              </p:cNvPr>
              <p:cNvSpPr txBox="1"/>
              <p:nvPr/>
            </p:nvSpPr>
            <p:spPr>
              <a:xfrm>
                <a:off x="990578" y="5365665"/>
                <a:ext cx="10164316" cy="1015663"/>
              </a:xfrm>
              <a:prstGeom prst="rect">
                <a:avLst/>
              </a:prstGeom>
              <a:noFill/>
            </p:spPr>
            <p:txBody>
              <a:bodyPr wrap="square">
                <a:spAutoFit/>
              </a:bodyPr>
              <a:lstStyle/>
              <a:p>
                <a:pPr algn="ctr"/>
                <a:r>
                  <a:rPr lang="en-US" sz="2400" b="1" u="sng" dirty="0">
                    <a:latin typeface="Yuanti TC" panose="02010600040101010101" pitchFamily="2" charset="-120"/>
                    <a:ea typeface="Yuanti TC" panose="02010600040101010101" pitchFamily="2" charset="-120"/>
                  </a:rPr>
                  <a:t>成功率</a:t>
                </a:r>
                <a:r>
                  <a:rPr lang="zh-CN" altLang="en-US" sz="2400" b="1" u="sng" dirty="0">
                    <a:latin typeface="Yuanti TC" panose="02010600040101010101" pitchFamily="2" charset="-120"/>
                    <a:ea typeface="Yuanti TC" panose="02010600040101010101" pitchFamily="2" charset="-120"/>
                  </a:rPr>
                  <a:t> </a:t>
                </a:r>
                <a:r>
                  <a:rPr lang="en-US" altLang="zh-CN" sz="2400" b="1" u="sng" dirty="0">
                    <a:latin typeface="Yuanti TC" panose="02010600040101010101" pitchFamily="2" charset="-120"/>
                    <a:ea typeface="Yuanti TC" panose="02010600040101010101" pitchFamily="2" charset="-120"/>
                  </a:rPr>
                  <a:t>&amp;</a:t>
                </a:r>
                <a:r>
                  <a:rPr lang="zh-CN" altLang="en-US" sz="2400" b="1" u="sng" dirty="0">
                    <a:latin typeface="Yuanti TC" panose="02010600040101010101" pitchFamily="2" charset="-120"/>
                    <a:ea typeface="Yuanti TC" panose="02010600040101010101" pitchFamily="2" charset="-120"/>
                  </a:rPr>
                  <a:t> 最终距离</a:t>
                </a:r>
                <a:endParaRPr lang="en-US" sz="2000" i="0" u="sng" dirty="0">
                  <a:effectLst/>
                  <a:latin typeface="Yuanti TC" panose="02010600040101010101" pitchFamily="2" charset="-120"/>
                  <a:ea typeface="Yuanti TC" panose="02010600040101010101" pitchFamily="2" charset="-120"/>
                </a:endParaRPr>
              </a:p>
              <a:p>
                <a:r>
                  <a:rPr lang="en-US" dirty="0" err="1">
                    <a:latin typeface="Yuanti TC" panose="02010600040101010101" pitchFamily="2" charset="-120"/>
                    <a:ea typeface="Yuanti TC" panose="02010600040101010101" pitchFamily="2" charset="-120"/>
                    <a:cs typeface="Courier New" panose="02070309020205020404" pitchFamily="49" charset="0"/>
                  </a:rPr>
                  <a:t>我们的方法成功率高于PRISM</a:t>
                </a:r>
                <a:r>
                  <a:rPr lang="zh-CN" altLang="en-US" dirty="0">
                    <a:latin typeface="Yuanti TC" panose="02010600040101010101" pitchFamily="2" charset="-120"/>
                    <a:ea typeface="Yuanti TC" panose="02010600040101010101" pitchFamily="2" charset="-120"/>
                    <a:cs typeface="Courier New" panose="02070309020205020404" pitchFamily="49" charset="0"/>
                  </a:rPr>
                  <a:t>，并且</a:t>
                </a:r>
                <a:r>
                  <a:rPr lang="en-US" dirty="0" err="1">
                    <a:latin typeface="Yuanti TC" panose="02010600040101010101" pitchFamily="2" charset="-120"/>
                    <a:ea typeface="Yuanti TC" panose="02010600040101010101" pitchFamily="2" charset="-120"/>
                    <a:cs typeface="Courier New" panose="02070309020205020404" pitchFamily="49" charset="0"/>
                  </a:rPr>
                  <a:t>和基于手的最优方法成功率保持一致</a:t>
                </a:r>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altLang="zh-CN" dirty="0">
                  <a:latin typeface="Yuanti TC" panose="02010600040101010101" pitchFamily="2" charset="-120"/>
                  <a:ea typeface="Yuanti TC" panose="02010600040101010101" pitchFamily="2" charset="-120"/>
                  <a:cs typeface="Courier New" panose="02070309020205020404" pitchFamily="49" charset="0"/>
                </a:endParaRPr>
              </a:p>
              <a:p>
                <a:r>
                  <a:rPr lang="zh-CN" altLang="en-US" dirty="0">
                    <a:latin typeface="Yuanti TC" panose="02010600040101010101" pitchFamily="2" charset="-120"/>
                    <a:ea typeface="Yuanti TC" panose="02010600040101010101" pitchFamily="2" charset="-120"/>
                    <a:cs typeface="Courier New" panose="02070309020205020404" pitchFamily="49" charset="0"/>
                  </a:rPr>
                  <a:t>三种方法的最终距离无显著差异（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𝐹</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[2, 5]=0.933, </m:t>
                    </m:r>
                    <m:r>
                      <a:rPr lang="en-US" altLang="zh-CN" b="0" i="1" smtClean="0">
                        <a:latin typeface="Cambria Math" panose="02040503050406030204" pitchFamily="18" charset="0"/>
                        <a:ea typeface="Yuanti TC" panose="02010600040101010101" pitchFamily="2" charset="-120"/>
                        <a:cs typeface="Courier New" panose="02070309020205020404" pitchFamily="49" charset="0"/>
                      </a:rPr>
                      <m:t> </m:t>
                    </m:r>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𝑝</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=0.453&gt;0.05</m:t>
                    </m:r>
                  </m:oMath>
                </a14:m>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dirty="0">
                  <a:latin typeface="Yuanti TC" panose="02010600040101010101" pitchFamily="2" charset="-120"/>
                  <a:ea typeface="Yuanti TC" panose="02010600040101010101" pitchFamily="2" charset="-120"/>
                  <a:cs typeface="Courier New" panose="02070309020205020404" pitchFamily="49" charset="0"/>
                </a:endParaRPr>
              </a:p>
            </p:txBody>
          </p:sp>
        </mc:Choice>
        <mc:Fallback xmlns="">
          <p:sp>
            <p:nvSpPr>
              <p:cNvPr id="6" name="TextBox 5">
                <a:extLst>
                  <a:ext uri="{FF2B5EF4-FFF2-40B4-BE49-F238E27FC236}">
                    <a16:creationId xmlns:a16="http://schemas.microsoft.com/office/drawing/2014/main" id="{7315209A-FA37-70DC-6692-7A213E6E9013}"/>
                  </a:ext>
                </a:extLst>
              </p:cNvPr>
              <p:cNvSpPr txBox="1">
                <a:spLocks noRot="1" noChangeAspect="1" noMove="1" noResize="1" noEditPoints="1" noAdjustHandles="1" noChangeArrowheads="1" noChangeShapeType="1" noTextEdit="1"/>
              </p:cNvSpPr>
              <p:nvPr/>
            </p:nvSpPr>
            <p:spPr>
              <a:xfrm>
                <a:off x="990578" y="5365665"/>
                <a:ext cx="10164316" cy="1015663"/>
              </a:xfrm>
              <a:prstGeom prst="rect">
                <a:avLst/>
              </a:prstGeom>
              <a:blipFill>
                <a:blip r:embed="rId4"/>
                <a:stretch>
                  <a:fillRect l="-499" t="-4938" b="-8642"/>
                </a:stretch>
              </a:blipFill>
            </p:spPr>
            <p:txBody>
              <a:bodyPr/>
              <a:lstStyle/>
              <a:p>
                <a:r>
                  <a:rPr lang="en-CN">
                    <a:noFill/>
                  </a:rPr>
                  <a:t> </a:t>
                </a:r>
              </a:p>
            </p:txBody>
          </p:sp>
        </mc:Fallback>
      </mc:AlternateContent>
    </p:spTree>
    <p:extLst>
      <p:ext uri="{BB962C8B-B14F-4D97-AF65-F5344CB8AC3E}">
        <p14:creationId xmlns:p14="http://schemas.microsoft.com/office/powerpoint/2010/main" val="1353924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TextBox 3">
            <a:extLst>
              <a:ext uri="{FF2B5EF4-FFF2-40B4-BE49-F238E27FC236}">
                <a16:creationId xmlns:a16="http://schemas.microsoft.com/office/drawing/2014/main" id="{6FF0B0AB-4EB5-082A-E01A-4480619B23D0}"/>
              </a:ext>
            </a:extLst>
          </p:cNvPr>
          <p:cNvSpPr txBox="1"/>
          <p:nvPr/>
        </p:nvSpPr>
        <p:spPr>
          <a:xfrm>
            <a:off x="1401442" y="2197258"/>
            <a:ext cx="9389114" cy="1877437"/>
          </a:xfrm>
          <a:prstGeom prst="rect">
            <a:avLst/>
          </a:prstGeom>
          <a:noFill/>
        </p:spPr>
        <p:txBody>
          <a:bodyPr wrap="square">
            <a:spAutoFit/>
          </a:bodyPr>
          <a:lstStyle/>
          <a:p>
            <a:pPr algn="ctr"/>
            <a:r>
              <a:rPr lang="zh-CN" altLang="en-US" sz="2800" b="1" u="sng" dirty="0">
                <a:latin typeface="Yuanti TC" panose="02010600040101010101" pitchFamily="2" charset="-120"/>
                <a:ea typeface="Yuanti TC" panose="02010600040101010101" pitchFamily="2" charset="-120"/>
              </a:rPr>
              <a:t>结论</a:t>
            </a:r>
            <a:endParaRPr lang="en-US" altLang="zh-CN" sz="2800" b="1" i="0" u="sng" dirty="0">
              <a:effectLst/>
              <a:latin typeface="Yuanti TC" panose="02010600040101010101" pitchFamily="2" charset="-120"/>
              <a:ea typeface="Yuanti TC" panose="02010600040101010101" pitchFamily="2" charset="-120"/>
            </a:endParaRPr>
          </a:p>
          <a:p>
            <a:pPr algn="ctr"/>
            <a:endParaRPr lang="en-US" sz="2800" i="0" u="sng" dirty="0">
              <a:effectLst/>
              <a:latin typeface="Yuanti TC" panose="02010600040101010101" pitchFamily="2" charset="-120"/>
              <a:ea typeface="Yuanti TC" panose="02010600040101010101" pitchFamily="2" charset="-120"/>
            </a:endParaRPr>
          </a:p>
          <a:p>
            <a:r>
              <a:rPr lang="en-US" sz="2000" dirty="0" err="1">
                <a:latin typeface="Yuanti TC" panose="02010600040101010101" pitchFamily="2" charset="-120"/>
                <a:ea typeface="Yuanti TC" panose="02010600040101010101" pitchFamily="2" charset="-120"/>
                <a:cs typeface="Courier New" panose="02070309020205020404" pitchFamily="49" charset="0"/>
              </a:rPr>
              <a:t>目前对象操纵方法中最优的即基于手的方法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，而</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是变体最多、最广泛使用的基于手的方法之一</a:t>
            </a:r>
            <a:r>
              <a:rPr lang="en-US" altLang="zh-CN" sz="2000" baseline="30000" dirty="0">
                <a:latin typeface="Yuanti TC" panose="02010600040101010101" pitchFamily="2" charset="-120"/>
                <a:ea typeface="Yuanti TC" panose="02010600040101010101" pitchFamily="2" charset="-120"/>
                <a:cs typeface="Courier New" panose="02070309020205020404" pitchFamily="49" charset="0"/>
              </a:rPr>
              <a:t>[1]</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。我们的实验结果表明</a:t>
            </a:r>
            <a:r>
              <a:rPr lang="en-US" sz="2000" dirty="0" err="1">
                <a:latin typeface="Yuanti TC" panose="02010600040101010101" pitchFamily="2" charset="-120"/>
                <a:ea typeface="Yuanti TC" panose="02010600040101010101" pitchFamily="2" charset="-120"/>
                <a:cs typeface="Courier New" panose="02070309020205020404" pitchFamily="49" charset="0"/>
              </a:rPr>
              <a:t>该头眼协同方法不亚于任何基于手的方法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，并且在效率上显著优于</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方法。</a:t>
            </a:r>
            <a:endParaRPr lang="en-US" sz="2000" dirty="0">
              <a:latin typeface="Yuanti TC" panose="02010600040101010101" pitchFamily="2" charset="-120"/>
              <a:ea typeface="Yuanti TC" panose="02010600040101010101" pitchFamily="2" charset="-120"/>
              <a:cs typeface="Courier New" panose="02070309020205020404" pitchFamily="49" charset="0"/>
            </a:endParaRPr>
          </a:p>
        </p:txBody>
      </p:sp>
      <p:sp>
        <p:nvSpPr>
          <p:cNvPr id="7" name="TextBox 6">
            <a:extLst>
              <a:ext uri="{FF2B5EF4-FFF2-40B4-BE49-F238E27FC236}">
                <a16:creationId xmlns:a16="http://schemas.microsoft.com/office/drawing/2014/main" id="{1E9B69B6-0303-3CAD-98D5-1FB142091E80}"/>
              </a:ext>
            </a:extLst>
          </p:cNvPr>
          <p:cNvSpPr txBox="1"/>
          <p:nvPr/>
        </p:nvSpPr>
        <p:spPr>
          <a:xfrm>
            <a:off x="1401443" y="4798893"/>
            <a:ext cx="9389113" cy="646331"/>
          </a:xfrm>
          <a:prstGeom prst="rect">
            <a:avLst/>
          </a:prstGeom>
          <a:solidFill>
            <a:schemeClr val="bg1">
              <a:lumMod val="85000"/>
            </a:schemeClr>
          </a:solidFill>
        </p:spPr>
        <p:txBody>
          <a:bodyPr wrap="square">
            <a:spAutoFit/>
          </a:bodyPr>
          <a:lstStyle/>
          <a:p>
            <a:r>
              <a:rPr lang="en-US" altLang="zh-CN" sz="1800" dirty="0">
                <a:effectLst/>
                <a:latin typeface="TimesNewRomanPSMT"/>
              </a:rPr>
              <a:t>[1]</a:t>
            </a:r>
            <a:r>
              <a:rPr lang="zh-CN" altLang="en-US" sz="1800" dirty="0">
                <a:effectLst/>
                <a:latin typeface="TimesNewRomanPSMT"/>
              </a:rPr>
              <a:t> </a:t>
            </a:r>
            <a:r>
              <a:rPr lang="en-US" sz="1800" dirty="0">
                <a:effectLst/>
                <a:latin typeface="TimesNewRomanPSMT"/>
              </a:rPr>
              <a:t>M. Pedro, G. Guilherme, C. Hugo, et al. Hands­free interaction in immersive virtual real­ity: A systematic review[J]. IEEE Transactions on Visualization and Computer Graphics, 2021. </a:t>
            </a:r>
            <a:endParaRPr lang="en-US" dirty="0">
              <a:effectLst/>
            </a:endParaRPr>
          </a:p>
        </p:txBody>
      </p:sp>
    </p:spTree>
    <p:extLst>
      <p:ext uri="{BB962C8B-B14F-4D97-AF65-F5344CB8AC3E}">
        <p14:creationId xmlns:p14="http://schemas.microsoft.com/office/powerpoint/2010/main" val="11447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841896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524315"/>
          </a:xfrm>
          <a:prstGeom prst="rect">
            <a:avLst/>
          </a:prstGeom>
          <a:solidFill>
            <a:schemeClr val="bg1"/>
          </a:solidFill>
        </p:spPr>
        <p:txBody>
          <a:bodyPr wrap="square">
            <a:spAutoFit/>
          </a:bodyPr>
          <a:lstStyle/>
          <a:p>
            <a:r>
              <a:rPr lang="en-CN" sz="2800" b="1" dirty="0">
                <a:latin typeface="Yuanti TC" panose="02010600040101010101" pitchFamily="2" charset="-120"/>
                <a:ea typeface="Yuanti TC" panose="02010600040101010101" pitchFamily="2" charset="-120"/>
              </a:rPr>
              <a:t>本次研究的主要贡献在于以下四点</a:t>
            </a:r>
            <a:r>
              <a:rPr lang="zh-CN" altLang="en-US" sz="2000" b="1" dirty="0">
                <a:latin typeface="Yuanti TC" panose="02010600040101010101" pitchFamily="2" charset="-120"/>
                <a:ea typeface="Yuanti TC" panose="02010600040101010101" pitchFamily="2" charset="-120"/>
              </a:rPr>
              <a:t>：</a:t>
            </a:r>
            <a:endParaRPr lang="en-US" altLang="zh-CN" sz="2000" b="1" dirty="0">
              <a:latin typeface="Yuanti TC" panose="02010600040101010101" pitchFamily="2" charset="-120"/>
              <a:ea typeface="Yuanti TC" panose="02010600040101010101" pitchFamily="2" charset="-120"/>
            </a:endParaRPr>
          </a:p>
          <a:p>
            <a:endParaRPr lang="en-CN" sz="20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提出了一个基于头眼协同的、完全无手干预的全面</a:t>
            </a:r>
            <a:r>
              <a:rPr lang="en-US" altLang="zh-CN" sz="2400" dirty="0">
                <a:latin typeface="Yuanti TC" panose="02010600040101010101" pitchFamily="2" charset="-120"/>
                <a:ea typeface="Yuanti TC" panose="02010600040101010101" pitchFamily="2" charset="-120"/>
              </a:rPr>
              <a:t>6DOF</a:t>
            </a:r>
            <a:r>
              <a:rPr lang="en-CN" sz="2400" dirty="0">
                <a:latin typeface="Yuanti TC" panose="02010600040101010101" pitchFamily="2" charset="-120"/>
                <a:ea typeface="Yuanti TC" panose="02010600040101010101" pitchFamily="2" charset="-120"/>
              </a:rPr>
              <a:t>对象操纵方法流程</a:t>
            </a:r>
            <a:r>
              <a:rPr lang="zh-CN" altLang="en-US" sz="2400" dirty="0">
                <a:latin typeface="Yuanti TC" panose="02010600040101010101" pitchFamily="2" charset="-120"/>
                <a:ea typeface="Yuanti TC" panose="02010600040101010101" pitchFamily="2" charset="-120"/>
              </a:rPr>
              <a:t>（</a:t>
            </a:r>
            <a:r>
              <a:rPr lang="en-US" altLang="zh-CN" sz="2400" dirty="0">
                <a:latin typeface="Yuanti TC" panose="02010600040101010101" pitchFamily="2" charset="-120"/>
                <a:ea typeface="Yuanti TC" panose="02010600040101010101" pitchFamily="2" charset="-120"/>
              </a:rPr>
              <a:t>pipeline</a:t>
            </a:r>
            <a:r>
              <a:rPr lang="zh-CN" altLang="en-US" sz="2400" dirty="0">
                <a:latin typeface="Yuanti TC" panose="02010600040101010101" pitchFamily="2" charset="-120"/>
                <a:ea typeface="Yuanti TC" panose="02010600040101010101" pitchFamily="2" charset="-120"/>
              </a:rPr>
              <a:t>）</a:t>
            </a:r>
            <a:r>
              <a:rPr lang="en-CN" sz="2400" dirty="0">
                <a:latin typeface="Yuanti TC" panose="02010600040101010101" pitchFamily="2" charset="-120"/>
                <a:ea typeface="Yuanti TC" panose="02010600040101010101" pitchFamily="2" charset="-120"/>
              </a:rPr>
              <a:t>，并且显著优于当前基于头眼协同的最优对象操纵方法</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提出了一个“四叶草”模式选择菜单，解决了对象操纵研究的模式间切换问题，构建了一个完整的闭环操纵流程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提出了一种眼动信号的滤波算法和一种头眼协同的凝视驻留点计算优化方程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提出了一种全面测试对象操纵的“积木”用户实验，有助于相关研究对其方法效果的定量测试。</a:t>
            </a:r>
            <a:endParaRPr lang="en-CN" sz="2000" dirty="0">
              <a:latin typeface="Yuanti TC" panose="02010600040101010101" pitchFamily="2" charset="-120"/>
              <a:ea typeface="Yuanti TC" panose="02010600040101010101" pitchFamily="2" charset="-12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3785652"/>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我们的方法主要有以下三点局限性</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我们对于该交互系统的预设为用户始终固定在一个位置进行操纵，所以在我们 的头眼信号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对象行为的映射关系中没有考虑用户位置移动所带来的影响；</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用户在使用眼动信号进行交互时难以做到随时观察对象的状态，导致在很多情 况下需要进行多次调整，这也是系统可用性损失的最大部分；</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我们在目标对象选择时没有考虑遮挡问题，所以我们的交互系统暂时无法快速 处理目标对象被某一障碍物遮挡的情况。</a:t>
            </a:r>
            <a:endParaRPr lang="en-CN" sz="20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10197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093428"/>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可能的后续工作</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引入相对坐标系以根据用户位置而相对地生成头眼信号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在目标对象处设置一个定点虚拟摄像头，并且在用户的凝视射线的一定距离处添加一个可视窗口，以实时反馈目标对象的状态；</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设置预选集，其内容为用户凝视射线穿透的所有物体，供用户进行二次选择；</a:t>
            </a: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创建并完善该对象操纵方法的应用程序接口（</a:t>
            </a:r>
            <a:r>
              <a:rPr lang="en-US" altLang="zh-CN" sz="2400" dirty="0">
                <a:latin typeface="Yuanti TC" panose="02010600040101010101" pitchFamily="2" charset="-120"/>
                <a:ea typeface="Yuanti TC" panose="02010600040101010101" pitchFamily="2" charset="-120"/>
              </a:rPr>
              <a:t>API</a:t>
            </a:r>
            <a:r>
              <a:rPr lang="zh-CN" altLang="en-US" sz="2400" dirty="0">
                <a:latin typeface="Yuanti TC" panose="02010600040101010101" pitchFamily="2" charset="-120"/>
                <a:ea typeface="Yuanti TC" panose="02010600040101010101" pitchFamily="2" charset="-120"/>
              </a:rPr>
              <a:t>），允许更多的应用程序接入并使用该操纵方法，以促进更新与迭代，从而增强该操纵方法的功能和价值。</a:t>
            </a:r>
            <a:endParaRPr lang="en-US" altLang="zh-CN" sz="24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040581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6" name="Picture 5">
            <a:extLst>
              <a:ext uri="{FF2B5EF4-FFF2-40B4-BE49-F238E27FC236}">
                <a16:creationId xmlns:a16="http://schemas.microsoft.com/office/drawing/2014/main" id="{CFDBD2FB-5F30-DD64-8645-D2BD349B5AB8}"/>
              </a:ext>
            </a:extLst>
          </p:cNvPr>
          <p:cNvPicPr>
            <a:picLocks noChangeAspect="1"/>
          </p:cNvPicPr>
          <p:nvPr/>
        </p:nvPicPr>
        <p:blipFill>
          <a:blip r:embed="rId3"/>
          <a:stretch>
            <a:fillRect/>
          </a:stretch>
        </p:blipFill>
        <p:spPr>
          <a:xfrm>
            <a:off x="2396445" y="1556792"/>
            <a:ext cx="7352545" cy="4897175"/>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xmlns="">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851F247C-FDE7-E925-2352-46CE8BA0C19B}"/>
              </a:ext>
            </a:extLst>
          </p:cNvPr>
          <p:cNvPicPr>
            <a:picLocks noChangeAspect="1"/>
          </p:cNvPicPr>
          <p:nvPr/>
        </p:nvPicPr>
        <p:blipFill>
          <a:blip r:embed="rId5"/>
          <a:stretch>
            <a:fillRect/>
          </a:stretch>
        </p:blipFill>
        <p:spPr>
          <a:xfrm>
            <a:off x="2251716" y="2748284"/>
            <a:ext cx="7772400" cy="1361430"/>
          </a:xfrm>
          <a:prstGeom prst="rect">
            <a:avLst/>
          </a:prstGeom>
        </p:spPr>
      </p:pic>
    </p:spTree>
    <p:extLst>
      <p:ext uri="{BB962C8B-B14F-4D97-AF65-F5344CB8AC3E}">
        <p14:creationId xmlns:p14="http://schemas.microsoft.com/office/powerpoint/2010/main" val="1068261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400110"/>
          </a:xfrm>
          <a:prstGeom prst="rect">
            <a:avLst/>
          </a:prstGeom>
          <a:noFill/>
        </p:spPr>
        <p:txBody>
          <a:bodyPr wrap="none" rtlCol="0">
            <a:spAutoFit/>
          </a:bodyPr>
          <a:lstStyle/>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564904"/>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A6EE44-BB2A-D484-DE8A-984676321A7A}"/>
                  </a:ext>
                </a:extLst>
              </p:cNvPr>
              <p:cNvSpPr txBox="1"/>
              <p:nvPr/>
            </p:nvSpPr>
            <p:spPr>
              <a:xfrm>
                <a:off x="2967625" y="1916832"/>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xmlns="">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1916832"/>
                <a:ext cx="6256750" cy="528093"/>
              </a:xfrm>
              <a:prstGeom prst="rect">
                <a:avLst/>
              </a:prstGeom>
              <a:blipFill>
                <a:blip r:embed="rId3"/>
                <a:stretch>
                  <a:fillRect b="-25581"/>
                </a:stretch>
              </a:blipFill>
            </p:spPr>
            <p:txBody>
              <a:bodyPr/>
              <a:lstStyle/>
              <a:p>
                <a:r>
                  <a:rPr lang="en-CN">
                    <a:noFill/>
                  </a:rPr>
                  <a:t> </a:t>
                </a:r>
              </a:p>
            </p:txBody>
          </p:sp>
        </mc:Fallback>
      </mc:AlternateContent>
      <p:pic>
        <p:nvPicPr>
          <p:cNvPr id="6" name="Picture 5" descr="A picture containing line, text, plot, diagram&#10;&#10;Description automatically generated">
            <a:extLst>
              <a:ext uri="{FF2B5EF4-FFF2-40B4-BE49-F238E27FC236}">
                <a16:creationId xmlns:a16="http://schemas.microsoft.com/office/drawing/2014/main" id="{8271E8CB-4CDF-1049-330A-1EF47BA0C7AE}"/>
              </a:ext>
            </a:extLst>
          </p:cNvPr>
          <p:cNvPicPr>
            <a:picLocks noChangeAspect="1"/>
          </p:cNvPicPr>
          <p:nvPr/>
        </p:nvPicPr>
        <p:blipFill>
          <a:blip r:embed="rId4"/>
          <a:stretch>
            <a:fillRect/>
          </a:stretch>
        </p:blipFill>
        <p:spPr>
          <a:xfrm>
            <a:off x="3661953" y="3006020"/>
            <a:ext cx="4821530" cy="3704346"/>
          </a:xfrm>
          <a:prstGeom prst="rect">
            <a:avLst/>
          </a:prstGeom>
        </p:spPr>
      </p:pic>
    </p:spTree>
    <p:extLst>
      <p:ext uri="{BB962C8B-B14F-4D97-AF65-F5344CB8AC3E}">
        <p14:creationId xmlns:p14="http://schemas.microsoft.com/office/powerpoint/2010/main" val="2962396451"/>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1798</TotalTime>
  <Words>2804</Words>
  <Application>Microsoft Macintosh PowerPoint</Application>
  <PresentationFormat>Widescreen</PresentationFormat>
  <Paragraphs>407</Paragraphs>
  <Slides>46</Slides>
  <Notes>43</Notes>
  <HiddenSlides>0</HiddenSlides>
  <MMClips>3</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46</vt:i4>
      </vt:variant>
    </vt:vector>
  </HeadingPairs>
  <TitlesOfParts>
    <vt:vector size="63" baseType="lpstr">
      <vt:lpstr>楷体</vt:lpstr>
      <vt:lpstr>微软雅黑</vt:lpstr>
      <vt:lpstr>Microsoft YaHei UI</vt:lpstr>
      <vt:lpstr>黑体</vt:lpstr>
      <vt:lpstr>华文行楷</vt:lpstr>
      <vt:lpstr>TimesNewRomanPSMT</vt:lpstr>
      <vt:lpstr>Yuanti TC</vt:lpstr>
      <vt:lpstr>Arial</vt:lpstr>
      <vt:lpstr>Calibri</vt:lpstr>
      <vt:lpstr>Cambria Math</vt:lpstr>
      <vt:lpstr>Courier New</vt:lpstr>
      <vt:lpstr>Open Sans</vt:lpstr>
      <vt:lpstr>Times New Roman</vt:lpstr>
      <vt:lpstr>Wingdings</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四、总结展望</vt:lpstr>
      <vt:lpstr>四、总结展望</vt:lpstr>
      <vt:lpstr>四、总结展望</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2935</cp:revision>
  <cp:lastPrinted>2017-04-03T03:42:00Z</cp:lastPrinted>
  <dcterms:created xsi:type="dcterms:W3CDTF">2014-10-19T13:03:00Z</dcterms:created>
  <dcterms:modified xsi:type="dcterms:W3CDTF">2023-05-25T12:18:58Z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